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5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3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08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2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5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4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7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restingengineering.com/this-robotic-eyeball-might-outperform-human-eyes-soon" TargetMode="External"/><Relationship Id="rId3" Type="http://schemas.openxmlformats.org/officeDocument/2006/relationships/hyperlink" Target="http://www.ior.ro/custom_images/file/stu.pdf" TargetMode="External"/><Relationship Id="rId7" Type="http://schemas.openxmlformats.org/officeDocument/2006/relationships/hyperlink" Target="https://singularityhub.com/2020/05/22/a-new-bionic-eye-could-give-robots-and-the-blind-20-20-visio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forum.ro/t/promovare-iris-robotics/13002" TargetMode="External"/><Relationship Id="rId5" Type="http://schemas.openxmlformats.org/officeDocument/2006/relationships/hyperlink" Target="https://interestingengineering.com/new-lens-lets-fake-eyes-operate-more-closely-to-human-eyes" TargetMode="External"/><Relationship Id="rId4" Type="http://schemas.openxmlformats.org/officeDocument/2006/relationships/hyperlink" Target="http://iota.ee.tuiasi.ro/~mpobor/doc/Cursuri/RICurs4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560EF8A3-250D-4231-A1BE-E2C23FCB3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6239" y="521746"/>
            <a:ext cx="7445661" cy="1857469"/>
          </a:xfrm>
        </p:spPr>
        <p:txBody>
          <a:bodyPr>
            <a:noAutofit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+mn-lt"/>
              </a:rPr>
              <a:t>Senzori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4000" dirty="0" err="1">
                <a:solidFill>
                  <a:schemeClr val="tx1"/>
                </a:solidFill>
                <a:latin typeface="+mn-lt"/>
              </a:rPr>
              <a:t>vedere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n-lt"/>
              </a:rPr>
              <a:t>pentru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n-lt"/>
              </a:rPr>
              <a:t>roboti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n-lt"/>
              </a:rPr>
              <a:t>industriali</a:t>
            </a:r>
            <a:endParaRPr lang="en-US" sz="4000" dirty="0">
              <a:latin typeface="+mn-lt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0F140411-1588-4EDA-B157-51B843964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635" y="661358"/>
            <a:ext cx="2407874" cy="3529642"/>
          </a:xfrm>
        </p:spPr>
        <p:txBody>
          <a:bodyPr anchor="t">
            <a:normAutofit fontScale="92500" lnSpcReduction="10000"/>
          </a:bodyPr>
          <a:lstStyle/>
          <a:p>
            <a:pPr algn="just">
              <a:spcAft>
                <a:spcPts val="600"/>
              </a:spcAft>
            </a:pPr>
            <a:r>
              <a:rPr lang="ro-RO" dirty="0">
                <a:solidFill>
                  <a:schemeClr val="tx1"/>
                </a:solidFill>
              </a:rPr>
              <a:t>Autor: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Marin Antonela – Evelina</a:t>
            </a:r>
            <a:endParaRPr lang="ro-RO" dirty="0">
              <a:solidFill>
                <a:schemeClr val="tx1"/>
              </a:solidFill>
            </a:endParaRPr>
          </a:p>
          <a:p>
            <a:pPr algn="just">
              <a:spcAft>
                <a:spcPts val="600"/>
              </a:spcAft>
            </a:pPr>
            <a:endParaRPr lang="ro-RO" sz="2000" dirty="0">
              <a:solidFill>
                <a:schemeClr val="tx1"/>
              </a:solidFill>
            </a:endParaRPr>
          </a:p>
          <a:p>
            <a:pPr algn="just">
              <a:spcAft>
                <a:spcPts val="600"/>
              </a:spcAft>
            </a:pPr>
            <a:r>
              <a:rPr lang="ro-RO" sz="2000" dirty="0">
                <a:solidFill>
                  <a:schemeClr val="tx1"/>
                </a:solidFill>
              </a:rPr>
              <a:t>Îndrumători:</a:t>
            </a:r>
          </a:p>
          <a:p>
            <a:pPr algn="just">
              <a:spcAft>
                <a:spcPts val="600"/>
              </a:spcAft>
            </a:pP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Conf. Dr. Ing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Ciprian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RIZESCU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Dr. Ing. Dana RIZESCU </a:t>
            </a:r>
            <a:endParaRPr lang="en-US" sz="2000" dirty="0">
              <a:solidFill>
                <a:schemeClr val="tx1"/>
              </a:solidFill>
            </a:endParaRPr>
          </a:p>
          <a:p>
            <a:pPr algn="r"/>
            <a:endParaRPr lang="en-US" dirty="0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F9600FFC-92AF-4AD3-9595-B0E23476B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4879" y="723900"/>
            <a:ext cx="0" cy="54102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ine 4">
            <a:extLst>
              <a:ext uri="{FF2B5EF4-FFF2-40B4-BE49-F238E27FC236}">
                <a16:creationId xmlns:a16="http://schemas.microsoft.com/office/drawing/2014/main" id="{C534576A-28ED-43D5-AAB6-C19773C15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5" y="2962189"/>
            <a:ext cx="7353296" cy="2610420"/>
          </a:xfrm>
          <a:prstGeom prst="rect">
            <a:avLst/>
          </a:prstGeom>
        </p:spPr>
      </p:pic>
      <p:sp>
        <p:nvSpPr>
          <p:cNvPr id="17" name="CasetăText 16">
            <a:extLst>
              <a:ext uri="{FF2B5EF4-FFF2-40B4-BE49-F238E27FC236}">
                <a16:creationId xmlns:a16="http://schemas.microsoft.com/office/drawing/2014/main" id="{63E8CF3F-0CED-4ECF-9F35-EE2F39C0F57D}"/>
              </a:ext>
            </a:extLst>
          </p:cNvPr>
          <p:cNvSpPr txBox="1"/>
          <p:nvPr/>
        </p:nvSpPr>
        <p:spPr>
          <a:xfrm>
            <a:off x="2780930" y="619664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ro-RO" altLang="en-US" sz="1800" dirty="0">
                <a:solidFill>
                  <a:srgbClr val="000000"/>
                </a:solidFill>
              </a:rPr>
              <a:t>Sesiunea de Comunicări </a:t>
            </a:r>
            <a:r>
              <a:rPr lang="ro-RO" altLang="en-US" sz="1800" dirty="0" err="1">
                <a:solidFill>
                  <a:srgbClr val="000000"/>
                </a:solidFill>
              </a:rPr>
              <a:t>Ştiinţifice</a:t>
            </a:r>
            <a:r>
              <a:rPr lang="ro-RO" altLang="en-US" sz="1800" dirty="0">
                <a:solidFill>
                  <a:srgbClr val="000000"/>
                </a:solidFill>
              </a:rPr>
              <a:t> </a:t>
            </a:r>
            <a:r>
              <a:rPr lang="ro-RO" altLang="en-US" sz="1800" dirty="0" err="1">
                <a:solidFill>
                  <a:srgbClr val="000000"/>
                </a:solidFill>
              </a:rPr>
              <a:t>Studenţeşti</a:t>
            </a:r>
            <a:r>
              <a:rPr lang="ro-RO" altLang="en-US" sz="1800" dirty="0">
                <a:solidFill>
                  <a:srgbClr val="000000"/>
                </a:solidFill>
              </a:rPr>
              <a:t> – mai 2021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2186743A-F9C2-464E-84ED-00ADAF80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537" y="5845249"/>
            <a:ext cx="72072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43F940CB-B2A9-46E2-9BC9-A32670342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78" y="5845249"/>
            <a:ext cx="720725" cy="720725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9pPr>
          </a:lstStyle>
          <a:p>
            <a:r>
              <a:rPr lang="ro-RO" alt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4919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1E7D05A0-AD8D-4362-A2D6-65127F522477}"/>
              </a:ext>
            </a:extLst>
          </p:cNvPr>
          <p:cNvSpPr txBox="1"/>
          <p:nvPr/>
        </p:nvSpPr>
        <p:spPr>
          <a:xfrm>
            <a:off x="136524" y="1337840"/>
            <a:ext cx="5024756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20090" marR="720090" indent="-2286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Vederea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roboților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reprezintă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îmbinarea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cunoștințelor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teoretice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și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practice din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două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discipline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diferite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robotică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și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vederea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Scopul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doteze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roboții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vizuale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care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poată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realiza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ghidarea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lor,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fiind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 element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cheie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pentru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deplasarea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autonomă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roboților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Capabilitatea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”a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vedea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unui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robot are la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combinație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camere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video,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senzori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optici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algoritmi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vedere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și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softuri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complexe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pentru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prelucrarea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calibrarea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și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interpretarea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imaginilor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600" dirty="0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C0D5045A-0D1A-4782-8968-5563E91E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52685"/>
            <a:ext cx="6515100" cy="27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56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907A479C-E83C-4E9C-B64B-0F66754061F7}"/>
              </a:ext>
            </a:extLst>
          </p:cNvPr>
          <p:cNvSpPr txBox="1"/>
          <p:nvPr/>
        </p:nvSpPr>
        <p:spPr>
          <a:xfrm>
            <a:off x="5744844" y="822888"/>
            <a:ext cx="6569076" cy="5220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720090" marR="720090" indent="-228600" algn="just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sz="700" dirty="0">
                <a:effectLst/>
              </a:rPr>
              <a:t>     </a:t>
            </a:r>
            <a:r>
              <a:rPr lang="en-US" sz="700" dirty="0">
                <a:effectLst/>
              </a:rPr>
              <a:t> </a:t>
            </a:r>
            <a:r>
              <a:rPr lang="en-US" sz="1600" dirty="0" err="1">
                <a:effectLst/>
              </a:rPr>
              <a:t>Roboții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mobili</a:t>
            </a:r>
            <a:r>
              <a:rPr lang="en-US" sz="1600" dirty="0">
                <a:effectLst/>
              </a:rPr>
              <a:t> care </a:t>
            </a:r>
            <a:r>
              <a:rPr lang="en-US" sz="1600" dirty="0" err="1">
                <a:effectLst/>
              </a:rPr>
              <a:t>navighează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autonom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trebuie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să</a:t>
            </a:r>
            <a:r>
              <a:rPr lang="en-US" sz="1600" dirty="0">
                <a:effectLst/>
              </a:rPr>
              <a:t> fie </a:t>
            </a:r>
            <a:r>
              <a:rPr lang="en-US" sz="1600" dirty="0" err="1">
                <a:effectLst/>
              </a:rPr>
              <a:t>echipați</a:t>
            </a:r>
            <a:r>
              <a:rPr lang="en-US" sz="1600" dirty="0">
                <a:effectLst/>
              </a:rPr>
              <a:t> cu </a:t>
            </a:r>
            <a:r>
              <a:rPr lang="en-US" sz="1600" dirty="0" err="1">
                <a:effectLst/>
              </a:rPr>
              <a:t>sisteme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vizuale</a:t>
            </a:r>
            <a:r>
              <a:rPr lang="en-US" sz="1600" dirty="0">
                <a:effectLst/>
              </a:rPr>
              <a:t> care </a:t>
            </a:r>
            <a:r>
              <a:rPr lang="en-US" sz="1600" dirty="0" err="1">
                <a:effectLst/>
              </a:rPr>
              <a:t>să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permită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reconstruirea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tridimensională</a:t>
            </a:r>
            <a:r>
              <a:rPr lang="en-US" sz="1600" dirty="0">
                <a:effectLst/>
              </a:rPr>
              <a:t> a </a:t>
            </a:r>
            <a:r>
              <a:rPr lang="en-US" sz="1600" dirty="0" err="1">
                <a:effectLst/>
              </a:rPr>
              <a:t>spațiului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înconjurător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pentru</a:t>
            </a:r>
            <a:r>
              <a:rPr lang="en-US" sz="1600" dirty="0">
                <a:effectLst/>
              </a:rPr>
              <a:t> a se </a:t>
            </a:r>
            <a:r>
              <a:rPr lang="en-US" sz="1600" dirty="0" err="1">
                <a:effectLst/>
              </a:rPr>
              <a:t>orienta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și</a:t>
            </a:r>
            <a:r>
              <a:rPr lang="en-US" sz="1600" dirty="0">
                <a:effectLst/>
              </a:rPr>
              <a:t> a </a:t>
            </a:r>
            <a:r>
              <a:rPr lang="en-US" sz="1600" dirty="0" err="1">
                <a:effectLst/>
              </a:rPr>
              <a:t>evita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obstacolele</a:t>
            </a:r>
            <a:r>
              <a:rPr lang="en-US" sz="1600" dirty="0">
                <a:effectLst/>
              </a:rPr>
              <a:t>. </a:t>
            </a:r>
            <a:r>
              <a:rPr lang="en-US" sz="1600" dirty="0" err="1">
                <a:effectLst/>
              </a:rPr>
              <a:t>Imaginea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luată</a:t>
            </a:r>
            <a:r>
              <a:rPr lang="en-US" sz="1600" dirty="0">
                <a:effectLst/>
              </a:rPr>
              <a:t> cu o camera video </a:t>
            </a:r>
            <a:r>
              <a:rPr lang="en-US" sz="1600" dirty="0" err="1">
                <a:effectLst/>
              </a:rPr>
              <a:t>realizează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proiecția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unei</a:t>
            </a:r>
            <a:r>
              <a:rPr lang="en-US" sz="1600" dirty="0">
                <a:effectLst/>
              </a:rPr>
              <a:t> scene </a:t>
            </a:r>
            <a:r>
              <a:rPr lang="en-US" sz="1600" dirty="0" err="1">
                <a:effectLst/>
              </a:rPr>
              <a:t>tridimensionale</a:t>
            </a:r>
            <a:r>
              <a:rPr lang="en-US" sz="1600" dirty="0">
                <a:effectLst/>
              </a:rPr>
              <a:t>, pe un plan, </a:t>
            </a:r>
            <a:r>
              <a:rPr lang="en-US" sz="1600" dirty="0" err="1">
                <a:effectLst/>
              </a:rPr>
              <a:t>pierzându</a:t>
            </a:r>
            <a:r>
              <a:rPr lang="en-US" sz="1600" dirty="0">
                <a:effectLst/>
              </a:rPr>
              <a:t>-se </a:t>
            </a:r>
            <a:r>
              <a:rPr lang="en-US" sz="1600" dirty="0" err="1">
                <a:effectLst/>
              </a:rPr>
              <a:t>informațiile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referitoare</a:t>
            </a:r>
            <a:r>
              <a:rPr lang="en-US" sz="1600" dirty="0">
                <a:effectLst/>
              </a:rPr>
              <a:t> la </a:t>
            </a:r>
            <a:r>
              <a:rPr lang="en-US" sz="1600" dirty="0" err="1">
                <a:effectLst/>
              </a:rPr>
              <a:t>adâncimea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spațiului</a:t>
            </a:r>
            <a:r>
              <a:rPr lang="en-US" sz="1600" dirty="0">
                <a:effectLst/>
              </a:rPr>
              <a:t>. </a:t>
            </a:r>
            <a:r>
              <a:rPr lang="en-US" sz="1600" dirty="0" err="1">
                <a:effectLst/>
              </a:rPr>
              <a:t>Pentru</a:t>
            </a:r>
            <a:r>
              <a:rPr lang="en-US" sz="1600" dirty="0">
                <a:effectLst/>
              </a:rPr>
              <a:t> a </a:t>
            </a:r>
            <a:r>
              <a:rPr lang="en-US" sz="1600" dirty="0" err="1">
                <a:effectLst/>
              </a:rPr>
              <a:t>reconstitui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aceste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informații</a:t>
            </a:r>
            <a:r>
              <a:rPr lang="en-US" sz="1600" dirty="0">
                <a:effectLst/>
              </a:rPr>
              <a:t> se pot </a:t>
            </a:r>
            <a:r>
              <a:rPr lang="en-US" sz="1600" dirty="0" err="1">
                <a:effectLst/>
              </a:rPr>
              <a:t>folosi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mai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multe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metode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având</a:t>
            </a:r>
            <a:r>
              <a:rPr lang="en-US" sz="1600" dirty="0">
                <a:effectLst/>
              </a:rPr>
              <a:t> la </a:t>
            </a:r>
            <a:r>
              <a:rPr lang="en-US" sz="1600" dirty="0" err="1">
                <a:effectLst/>
              </a:rPr>
              <a:t>baza</a:t>
            </a:r>
            <a:r>
              <a:rPr lang="en-US" sz="1600" dirty="0">
                <a:effectLst/>
              </a:rPr>
              <a:t> diverse </a:t>
            </a:r>
            <a:r>
              <a:rPr lang="en-US" sz="1600" dirty="0" err="1">
                <a:effectLst/>
              </a:rPr>
              <a:t>tipuri</a:t>
            </a:r>
            <a:r>
              <a:rPr lang="en-US" sz="1600" dirty="0">
                <a:effectLst/>
              </a:rPr>
              <a:t> de </a:t>
            </a:r>
            <a:r>
              <a:rPr lang="en-US" sz="1600" dirty="0" err="1">
                <a:effectLst/>
              </a:rPr>
              <a:t>senzori</a:t>
            </a:r>
            <a:r>
              <a:rPr lang="en-US" sz="1600" dirty="0">
                <a:effectLst/>
              </a:rPr>
              <a:t>. Una </a:t>
            </a:r>
            <a:r>
              <a:rPr lang="en-US" sz="1600" dirty="0" err="1">
                <a:effectLst/>
              </a:rPr>
              <a:t>dintre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ele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este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stereoviziunea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asistată</a:t>
            </a:r>
            <a:r>
              <a:rPr lang="en-US" sz="1600" dirty="0">
                <a:effectLst/>
              </a:rPr>
              <a:t> de calculator. </a:t>
            </a:r>
            <a:r>
              <a:rPr lang="en-US" sz="1600" dirty="0" err="1">
                <a:effectLst/>
              </a:rPr>
              <a:t>Această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metodă</a:t>
            </a:r>
            <a:r>
              <a:rPr lang="en-US" sz="1600" dirty="0">
                <a:effectLst/>
              </a:rPr>
              <a:t> are la </a:t>
            </a:r>
            <a:r>
              <a:rPr lang="en-US" sz="1600" dirty="0" err="1">
                <a:effectLst/>
              </a:rPr>
              <a:t>rândul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ei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mai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multe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variante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și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moduri</a:t>
            </a:r>
            <a:r>
              <a:rPr lang="en-US" sz="1600" dirty="0">
                <a:effectLst/>
              </a:rPr>
              <a:t> de </a:t>
            </a:r>
            <a:r>
              <a:rPr lang="en-US" sz="1600" dirty="0" err="1">
                <a:effectLst/>
              </a:rPr>
              <a:t>abordare</a:t>
            </a:r>
            <a:r>
              <a:rPr lang="en-US" sz="1600" dirty="0">
                <a:effectLst/>
              </a:rPr>
              <a:t>. </a:t>
            </a:r>
            <a:r>
              <a:rPr lang="en-US" sz="1600" dirty="0" err="1">
                <a:effectLst/>
              </a:rPr>
              <a:t>Pentru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reconstrucția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tridimensională</a:t>
            </a:r>
            <a:r>
              <a:rPr lang="en-US" sz="1600" dirty="0">
                <a:effectLst/>
              </a:rPr>
              <a:t> a </a:t>
            </a:r>
            <a:r>
              <a:rPr lang="en-US" sz="1600" dirty="0" err="1">
                <a:effectLst/>
              </a:rPr>
              <a:t>spațiului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observat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este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nevoie</a:t>
            </a:r>
            <a:r>
              <a:rPr lang="en-US" sz="1600" dirty="0">
                <a:effectLst/>
              </a:rPr>
              <a:t> de </a:t>
            </a:r>
            <a:r>
              <a:rPr lang="en-US" sz="1600" dirty="0" err="1">
                <a:effectLst/>
              </a:rPr>
              <a:t>două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sau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mai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multe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imagini</a:t>
            </a:r>
            <a:r>
              <a:rPr lang="en-US" sz="1600" dirty="0">
                <a:effectLst/>
              </a:rPr>
              <a:t> ale </a:t>
            </a:r>
            <a:r>
              <a:rPr lang="en-US" sz="1600" dirty="0" err="1">
                <a:effectLst/>
              </a:rPr>
              <a:t>aceleeași</a:t>
            </a:r>
            <a:r>
              <a:rPr lang="en-US" sz="1600" dirty="0">
                <a:effectLst/>
              </a:rPr>
              <a:t> scene, </a:t>
            </a:r>
            <a:r>
              <a:rPr lang="en-US" sz="1600" dirty="0" err="1">
                <a:effectLst/>
              </a:rPr>
              <a:t>luate</a:t>
            </a:r>
            <a:r>
              <a:rPr lang="en-US" sz="1600" dirty="0">
                <a:effectLst/>
              </a:rPr>
              <a:t> din </a:t>
            </a:r>
            <a:r>
              <a:rPr lang="en-US" sz="1600" dirty="0" err="1">
                <a:effectLst/>
              </a:rPr>
              <a:t>poziții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diferite</a:t>
            </a:r>
            <a:r>
              <a:rPr lang="en-US" sz="1600" dirty="0">
                <a:effectLst/>
              </a:rPr>
              <a:t>. </a:t>
            </a:r>
            <a:r>
              <a:rPr lang="en-US" sz="1600" dirty="0" err="1">
                <a:effectLst/>
              </a:rPr>
              <a:t>În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acest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sens</a:t>
            </a:r>
            <a:r>
              <a:rPr lang="en-US" sz="1600" dirty="0">
                <a:effectLst/>
              </a:rPr>
              <a:t> se pot </a:t>
            </a:r>
            <a:r>
              <a:rPr lang="en-US" sz="1600" dirty="0" err="1">
                <a:effectLst/>
              </a:rPr>
              <a:t>folosi</a:t>
            </a:r>
            <a:r>
              <a:rPr lang="en-US" sz="1600" dirty="0">
                <a:effectLst/>
              </a:rPr>
              <a:t>:</a:t>
            </a:r>
          </a:p>
          <a:p>
            <a:pPr marL="491490" marR="72009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-2 </a:t>
            </a:r>
            <a:r>
              <a:rPr lang="en-US" sz="1600" dirty="0" err="1">
                <a:effectLst/>
              </a:rPr>
              <a:t>camere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pentru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vederea</a:t>
            </a:r>
            <a:r>
              <a:rPr lang="en-US" sz="1600" dirty="0">
                <a:effectLst/>
              </a:rPr>
              <a:t> stereo </a:t>
            </a:r>
            <a:r>
              <a:rPr lang="en-US" sz="1600" dirty="0" err="1">
                <a:effectLst/>
              </a:rPr>
              <a:t>binoculară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clasică</a:t>
            </a:r>
            <a:r>
              <a:rPr lang="en-US" sz="1600" dirty="0">
                <a:effectLst/>
              </a:rPr>
              <a:t>;</a:t>
            </a:r>
          </a:p>
          <a:p>
            <a:pPr marL="491490" marR="72009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-3camere </a:t>
            </a:r>
            <a:r>
              <a:rPr lang="en-US" sz="1600" dirty="0" err="1">
                <a:effectLst/>
              </a:rPr>
              <a:t>sau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mai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multe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pentru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vederea</a:t>
            </a:r>
            <a:r>
              <a:rPr lang="en-US" sz="1600" dirty="0">
                <a:effectLst/>
              </a:rPr>
              <a:t> stereo </a:t>
            </a:r>
            <a:r>
              <a:rPr lang="en-US" sz="1600" dirty="0" err="1">
                <a:effectLst/>
              </a:rPr>
              <a:t>multioculara</a:t>
            </a:r>
            <a:r>
              <a:rPr lang="en-US" sz="1600" dirty="0">
                <a:effectLst/>
              </a:rPr>
              <a:t>;</a:t>
            </a:r>
          </a:p>
          <a:p>
            <a:pPr marL="491490" marR="72009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600" dirty="0"/>
              <a:t>-1</a:t>
            </a:r>
            <a:r>
              <a:rPr lang="en-US" sz="1600" dirty="0">
                <a:effectLst/>
              </a:rPr>
              <a:t> camera </a:t>
            </a:r>
            <a:r>
              <a:rPr lang="en-US" sz="1600" dirty="0" err="1">
                <a:effectLst/>
              </a:rPr>
              <a:t>mobilă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pentru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structurarea</a:t>
            </a:r>
            <a:r>
              <a:rPr lang="en-US" sz="1600" dirty="0">
                <a:effectLst/>
              </a:rPr>
              <a:t> din </a:t>
            </a:r>
            <a:r>
              <a:rPr lang="en-US" sz="1600" dirty="0" err="1">
                <a:effectLst/>
              </a:rPr>
              <a:t>mișcare</a:t>
            </a:r>
            <a:r>
              <a:rPr lang="en-US" sz="1600" dirty="0">
                <a:effectLst/>
              </a:rPr>
              <a:t>.</a:t>
            </a:r>
            <a:endParaRPr lang="en-US" sz="16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DFB98320-C51E-4870-AE82-083AD61E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4" y="1763846"/>
            <a:ext cx="5458460" cy="33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B6E491B0-0AF7-4668-826D-596B9A3689BB}"/>
              </a:ext>
            </a:extLst>
          </p:cNvPr>
          <p:cNvSpPr txBox="1"/>
          <p:nvPr/>
        </p:nvSpPr>
        <p:spPr>
          <a:xfrm>
            <a:off x="695324" y="723901"/>
            <a:ext cx="4415155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Percepția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vizuală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cel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important canal </a:t>
            </a:r>
            <a:r>
              <a:rPr lang="en-US" dirty="0" err="1">
                <a:effectLst/>
              </a:rPr>
              <a:t>senzorial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atât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om </a:t>
            </a:r>
            <a:r>
              <a:rPr lang="en-US" dirty="0" err="1">
                <a:effectLst/>
              </a:rPr>
              <a:t>cât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majoritatea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animalelor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Fără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vedere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posibilitățile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noastre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acțiune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învățare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ar</a:t>
            </a:r>
            <a:r>
              <a:rPr lang="en-US" dirty="0">
                <a:effectLst/>
              </a:rPr>
              <a:t> fi dramatic </a:t>
            </a:r>
            <a:r>
              <a:rPr lang="en-US" dirty="0" err="1">
                <a:effectLst/>
              </a:rPr>
              <a:t>reduse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Într</a:t>
            </a:r>
            <a:r>
              <a:rPr lang="en-US" dirty="0">
                <a:effectLst/>
              </a:rPr>
              <a:t>-un mod similar, </a:t>
            </a:r>
            <a:r>
              <a:rPr lang="en-US" dirty="0" err="1">
                <a:effectLst/>
              </a:rPr>
              <a:t>viziunea</a:t>
            </a:r>
            <a:r>
              <a:rPr lang="en-US" dirty="0">
                <a:effectLst/>
              </a:rPr>
              <a:t> are un </a:t>
            </a:r>
            <a:r>
              <a:rPr lang="en-US" dirty="0" err="1">
                <a:effectLst/>
              </a:rPr>
              <a:t>rol</a:t>
            </a:r>
            <a:r>
              <a:rPr lang="en-US" dirty="0">
                <a:effectLst/>
              </a:rPr>
              <a:t> vital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orice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mașînă</a:t>
            </a:r>
            <a:r>
              <a:rPr lang="en-US" dirty="0">
                <a:effectLst/>
              </a:rPr>
              <a:t> care </a:t>
            </a:r>
            <a:r>
              <a:rPr lang="en-US" dirty="0" err="1">
                <a:effectLst/>
              </a:rPr>
              <a:t>intenționează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execute </a:t>
            </a:r>
            <a:r>
              <a:rPr lang="en-US" dirty="0" err="1">
                <a:effectLst/>
              </a:rPr>
              <a:t>mișcări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operațiuni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chiar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deplasări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autonome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Într</a:t>
            </a:r>
            <a:r>
              <a:rPr lang="en-US" dirty="0">
                <a:effectLst/>
              </a:rPr>
              <a:t>-o prima </a:t>
            </a:r>
            <a:r>
              <a:rPr lang="en-US" dirty="0" err="1">
                <a:effectLst/>
              </a:rPr>
              <a:t>etapă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senzorii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vizuali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trebuie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poată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măsură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parametrii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mișcare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a </a:t>
            </a:r>
            <a:r>
              <a:rPr lang="en-US" dirty="0" err="1">
                <a:effectLst/>
              </a:rPr>
              <a:t>controla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funcționarea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mecanismelor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robotului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Abilitatea</a:t>
            </a:r>
            <a:r>
              <a:rPr lang="en-US" dirty="0">
                <a:effectLst/>
              </a:rPr>
              <a:t> de a produce o </a:t>
            </a:r>
            <a:r>
              <a:rPr lang="en-US" dirty="0" err="1">
                <a:effectLst/>
              </a:rPr>
              <a:t>buclă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răspuns</a:t>
            </a:r>
            <a:r>
              <a:rPr lang="en-US" dirty="0">
                <a:effectLst/>
              </a:rPr>
              <a:t> (feedback) </a:t>
            </a:r>
            <a:r>
              <a:rPr lang="en-US" dirty="0" err="1">
                <a:effectLst/>
              </a:rPr>
              <a:t>eficientă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o prima </a:t>
            </a:r>
            <a:r>
              <a:rPr lang="en-US" dirty="0" err="1">
                <a:effectLst/>
              </a:rPr>
              <a:t>funcție</a:t>
            </a:r>
            <a:r>
              <a:rPr lang="en-US" dirty="0">
                <a:effectLst/>
              </a:rPr>
              <a:t> pe care </a:t>
            </a:r>
            <a:r>
              <a:rPr lang="en-US" dirty="0" err="1">
                <a:effectLst/>
              </a:rPr>
              <a:t>trebuie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o </a:t>
            </a:r>
            <a:r>
              <a:rPr lang="en-US" dirty="0" err="1">
                <a:effectLst/>
              </a:rPr>
              <a:t>îndeplinească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sistemul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percepție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vizuală</a:t>
            </a:r>
            <a:r>
              <a:rPr lang="en-US" dirty="0">
                <a:effectLst/>
              </a:rPr>
              <a:t> al </a:t>
            </a:r>
            <a:r>
              <a:rPr lang="en-US" dirty="0" err="1">
                <a:effectLst/>
              </a:rPr>
              <a:t>unui</a:t>
            </a:r>
            <a:r>
              <a:rPr lang="en-US" dirty="0">
                <a:effectLst/>
              </a:rPr>
              <a:t> robot. </a:t>
            </a:r>
            <a:endParaRPr lang="en-US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8272797E-F338-45B4-9B4C-F1DA1680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0" y="1995678"/>
            <a:ext cx="5783580" cy="28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8EDD36CE-B54F-42B7-8C9C-0ED558B17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4" r="22883" b="-1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4B8ED351-6BF6-438F-B495-9DBE7A3F99DE}"/>
              </a:ext>
            </a:extLst>
          </p:cNvPr>
          <p:cNvSpPr txBox="1"/>
          <p:nvPr/>
        </p:nvSpPr>
        <p:spPr>
          <a:xfrm>
            <a:off x="7991572" y="863601"/>
            <a:ext cx="3804188" cy="5514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72009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</a:rPr>
              <a:t>BIBLIOGRAFIE </a:t>
            </a:r>
          </a:p>
          <a:p>
            <a:pPr marL="342900" marR="720090" lvl="0" indent="-2286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u="sng" dirty="0">
                <a:effectLst/>
                <a:hlinkClick r:id="rId3"/>
              </a:rPr>
              <a:t>http://www.ior.ro/custom_images/file/stu.pdf</a:t>
            </a:r>
            <a:endParaRPr lang="en-US" sz="1400" dirty="0">
              <a:effectLst/>
            </a:endParaRPr>
          </a:p>
          <a:p>
            <a:pPr marL="342900" marR="720090" lvl="0" indent="-2286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u="sng" dirty="0">
                <a:effectLst/>
                <a:hlinkClick r:id="rId4"/>
              </a:rPr>
              <a:t>http://iota.ee.tuiasi.ro/~mpobor/doc/Cursuri/RICurs4.pdf</a:t>
            </a:r>
            <a:endParaRPr lang="en-US" sz="1400" dirty="0">
              <a:effectLst/>
            </a:endParaRPr>
          </a:p>
          <a:p>
            <a:pPr marL="342900" marR="720090" lvl="0" indent="-2286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u="sng" dirty="0">
                <a:effectLst/>
                <a:hlinkClick r:id="rId5"/>
              </a:rPr>
              <a:t>https://interestingengineering.com/new-lens-lets-fake-eyes-operate-more-closely-to-human-eyes</a:t>
            </a:r>
            <a:endParaRPr lang="en-US" sz="1400" dirty="0">
              <a:effectLst/>
            </a:endParaRPr>
          </a:p>
          <a:p>
            <a:pPr marL="342900" marR="720090" lvl="0" indent="-2286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u="sng" dirty="0">
                <a:effectLst/>
                <a:hlinkClick r:id="rId6"/>
              </a:rPr>
              <a:t>https://devforum.ro/t/promovare-iris-robotics/13002</a:t>
            </a:r>
            <a:endParaRPr lang="en-US" sz="1400" dirty="0">
              <a:effectLst/>
            </a:endParaRPr>
          </a:p>
          <a:p>
            <a:pPr marL="342900" marR="720090" lvl="0" indent="-2286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u="sng" dirty="0">
                <a:effectLst/>
                <a:hlinkClick r:id="rId7"/>
              </a:rPr>
              <a:t>https://singularityhub.com/2020/05/22/a-new-bionic-eye-could-give-robots-and-the-blind-20-20-vision/</a:t>
            </a:r>
            <a:endParaRPr lang="en-US" sz="1400" dirty="0">
              <a:effectLst/>
            </a:endParaRPr>
          </a:p>
          <a:p>
            <a:pPr marL="342900" marR="720090" lvl="0" indent="-2286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u="sng" dirty="0">
                <a:effectLst/>
                <a:hlinkClick r:id="rId8"/>
              </a:rPr>
              <a:t>https://interestingengineering.com/this-robotic-eyeball-might-outperform-human-eyes-soon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42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3C2720B-5BC4-43B4-8F8F-7D4AD6386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4F5BD6-1B3B-4B21-9901-8258D047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61085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ine 2">
            <a:extLst>
              <a:ext uri="{FF2B5EF4-FFF2-40B4-BE49-F238E27FC236}">
                <a16:creationId xmlns:a16="http://schemas.microsoft.com/office/drawing/2014/main" id="{7D3A3613-7F60-45E1-AADE-FC4A131E7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4" r="2" b="19524"/>
          <a:stretch/>
        </p:blipFill>
        <p:spPr>
          <a:xfrm>
            <a:off x="556260" y="1067681"/>
            <a:ext cx="10591800" cy="472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9E51F4-9F13-4C51-9CE0-0AEDA7FE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5861"/>
            <a:ext cx="106013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reptunghi 3">
            <a:extLst>
              <a:ext uri="{FF2B5EF4-FFF2-40B4-BE49-F238E27FC236}">
                <a16:creationId xmlns:a16="http://schemas.microsoft.com/office/drawing/2014/main" id="{E23F2B22-ACA4-4F8C-A039-95B7FDB771C3}"/>
              </a:ext>
            </a:extLst>
          </p:cNvPr>
          <p:cNvSpPr/>
          <p:nvPr/>
        </p:nvSpPr>
        <p:spPr>
          <a:xfrm>
            <a:off x="4596999" y="2537646"/>
            <a:ext cx="6452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VĂ MULȚUMESC !</a:t>
            </a:r>
          </a:p>
        </p:txBody>
      </p:sp>
    </p:spTree>
    <p:extLst>
      <p:ext uri="{BB962C8B-B14F-4D97-AF65-F5344CB8AC3E}">
        <p14:creationId xmlns:p14="http://schemas.microsoft.com/office/powerpoint/2010/main" val="20447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DDB74BD-79F7-40E1-9A7B-F773D137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0" r="4826" b="-1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38" name="Straight Connector 2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reptunghi 4">
            <a:extLst>
              <a:ext uri="{FF2B5EF4-FFF2-40B4-BE49-F238E27FC236}">
                <a16:creationId xmlns:a16="http://schemas.microsoft.com/office/drawing/2014/main" id="{95B10BE1-E198-4E58-9FC2-272E6D0129D9}"/>
              </a:ext>
            </a:extLst>
          </p:cNvPr>
          <p:cNvSpPr/>
          <p:nvPr/>
        </p:nvSpPr>
        <p:spPr>
          <a:xfrm>
            <a:off x="7792202" y="1158241"/>
            <a:ext cx="4200408" cy="535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</a:pPr>
            <a:r>
              <a:rPr lang="ro-RO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AGENDĂ</a:t>
            </a:r>
            <a:r>
              <a:rPr lang="en-US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2000"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CLASIFICAREA SENZORILOR</a:t>
            </a:r>
          </a:p>
          <a:p>
            <a:pPr marL="285750" marR="0" indent="-28575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VEDEREA ARTIFICIALĂ</a:t>
            </a:r>
            <a:endParaRPr lang="ro-RO" sz="2000"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SISTEMUL VIZUAL LA ROBOȚI</a:t>
            </a:r>
          </a:p>
          <a:p>
            <a:pPr marL="285750" marR="0" indent="-28575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VEDEREA STERO LA ROBOȚI</a:t>
            </a:r>
          </a:p>
        </p:txBody>
      </p:sp>
    </p:spTree>
    <p:extLst>
      <p:ext uri="{BB962C8B-B14F-4D97-AF65-F5344CB8AC3E}">
        <p14:creationId xmlns:p14="http://schemas.microsoft.com/office/powerpoint/2010/main" val="2582959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tăText 4">
            <a:extLst>
              <a:ext uri="{FF2B5EF4-FFF2-40B4-BE49-F238E27FC236}">
                <a16:creationId xmlns:a16="http://schemas.microsoft.com/office/drawing/2014/main" id="{08EE059F-14ED-4A23-B77D-4558619A0230}"/>
              </a:ext>
            </a:extLst>
          </p:cNvPr>
          <p:cNvSpPr txBox="1"/>
          <p:nvPr/>
        </p:nvSpPr>
        <p:spPr>
          <a:xfrm>
            <a:off x="634959" y="759564"/>
            <a:ext cx="3706113" cy="4888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0" marR="720090" algn="just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  Este fundamental la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proiectarea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robot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cercetare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lang="ro-RO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echipat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un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senzori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proprii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având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capacitatea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achiziție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informațiilor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baza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cărora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să-și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formeze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reprezentare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inconjurătoare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decizii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planifică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acțiuni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Robotul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poată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extrage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informații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senzorii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interpreteze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a-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următoarea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mișcare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Un robot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care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navighează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autonom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semiautonom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poată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evita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obstacolele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pe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traseu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Senzorii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pot fi de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foarte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tipuri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un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important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avându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-l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senzorii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optici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78D639C7-8E99-4FB2-94A0-54ED73C8C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7" r="2422" b="-1"/>
          <a:stretch/>
        </p:blipFill>
        <p:spPr>
          <a:xfrm>
            <a:off x="5141172" y="735287"/>
            <a:ext cx="6250728" cy="51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7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EE115A-0EB8-481C-8C81-2B08F397A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8265" y="723900"/>
            <a:ext cx="0" cy="541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ine 4">
            <a:extLst>
              <a:ext uri="{FF2B5EF4-FFF2-40B4-BE49-F238E27FC236}">
                <a16:creationId xmlns:a16="http://schemas.microsoft.com/office/drawing/2014/main" id="{A9E4194E-EEF0-4377-864F-9AEA063A0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9" r="-2" b="-2"/>
          <a:stretch/>
        </p:blipFill>
        <p:spPr>
          <a:xfrm>
            <a:off x="4041364" y="734431"/>
            <a:ext cx="7350535" cy="2608209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32FEF44C-74BA-4763-AB42-CE59C332520E}"/>
              </a:ext>
            </a:extLst>
          </p:cNvPr>
          <p:cNvSpPr txBox="1"/>
          <p:nvPr/>
        </p:nvSpPr>
        <p:spPr>
          <a:xfrm>
            <a:off x="3965561" y="3611617"/>
            <a:ext cx="7531108" cy="260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roboților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domeniu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ultimii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ani a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cunoscut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știintific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tehnic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remarcabil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Rolul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sistemelor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formeze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imagini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analizeze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descrierea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lor,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astfel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încat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extragă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aspectele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esențiale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spațiului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vizualizat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utile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îndeplinirea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misiunilor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robotului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realizarea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sistemelor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inspirație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permanentă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constituit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-o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sistemelor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biologice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S-a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urmărit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tot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timpul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preluarea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unor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soluții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domeniul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viziunii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biologice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Sistemele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care se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montează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 un robot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asigure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câmp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vizual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mare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calitate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corespunzătoare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imaginii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777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6DF9289-958C-4894-9639-BF0453CE4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85" r="11182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DB05B12F-A639-4BE4-86F4-295495BB6C2C}"/>
              </a:ext>
            </a:extLst>
          </p:cNvPr>
          <p:cNvSpPr txBox="1"/>
          <p:nvPr/>
        </p:nvSpPr>
        <p:spPr>
          <a:xfrm>
            <a:off x="7559040" y="1087121"/>
            <a:ext cx="4897120" cy="5290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20090" marR="720090" indent="-228600" algn="just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Evitarea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obstacolelor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una din </a:t>
            </a:r>
            <a:r>
              <a:rPr lang="en-US" dirty="0" err="1">
                <a:effectLst/>
              </a:rPr>
              <a:t>cele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importante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probleme</a:t>
            </a:r>
            <a:r>
              <a:rPr lang="en-US" dirty="0">
                <a:effectLst/>
              </a:rPr>
              <a:t> care se pun la </a:t>
            </a:r>
            <a:r>
              <a:rPr lang="en-US" dirty="0" err="1">
                <a:effectLst/>
              </a:rPr>
              <a:t>realizarea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unui</a:t>
            </a:r>
            <a:r>
              <a:rPr lang="en-US" dirty="0">
                <a:effectLst/>
              </a:rPr>
              <a:t> robot </a:t>
            </a:r>
            <a:r>
              <a:rPr lang="en-US" dirty="0" err="1">
                <a:effectLst/>
              </a:rPr>
              <a:t>mobil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Fără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această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capabilitate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mișcarea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roboților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ar</a:t>
            </a:r>
            <a:r>
              <a:rPr lang="en-US" dirty="0">
                <a:effectLst/>
              </a:rPr>
              <a:t> fi </a:t>
            </a:r>
            <a:r>
              <a:rPr lang="en-US" dirty="0" err="1">
                <a:effectLst/>
              </a:rPr>
              <a:t>restrictivă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fragilă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Provocarea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supremă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activitatea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cercetare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domeniul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roboților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mobili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proiectarea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unui</a:t>
            </a:r>
            <a:r>
              <a:rPr lang="en-US" dirty="0">
                <a:effectLst/>
              </a:rPr>
              <a:t> robot, care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poată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funcționa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autonom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mediul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înconjurător</a:t>
            </a:r>
            <a:r>
              <a:rPr lang="en-US" dirty="0">
                <a:effectLst/>
              </a:rPr>
              <a:t> real, </a:t>
            </a:r>
            <a:r>
              <a:rPr lang="en-US" dirty="0" err="1">
                <a:effectLst/>
              </a:rPr>
              <a:t>subintelegandu</a:t>
            </a:r>
            <a:r>
              <a:rPr lang="en-US" dirty="0">
                <a:effectLst/>
              </a:rPr>
              <a:t>-se </a:t>
            </a:r>
            <a:r>
              <a:rPr lang="en-US" dirty="0" err="1">
                <a:effectLst/>
              </a:rPr>
              <a:t>atât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spațiile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interioare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cât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mediul</a:t>
            </a:r>
            <a:r>
              <a:rPr lang="en-US" dirty="0">
                <a:effectLst/>
              </a:rPr>
              <a:t> exterior.</a:t>
            </a:r>
          </a:p>
        </p:txBody>
      </p:sp>
    </p:spTree>
    <p:extLst>
      <p:ext uri="{BB962C8B-B14F-4D97-AF65-F5344CB8AC3E}">
        <p14:creationId xmlns:p14="http://schemas.microsoft.com/office/powerpoint/2010/main" val="205263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58DA5216-53C5-42B3-B112-7BC94A9A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599" y="2200534"/>
            <a:ext cx="5956301" cy="303771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296166A7-0579-4EA0-85BD-2DD8281995DF}"/>
              </a:ext>
            </a:extLst>
          </p:cNvPr>
          <p:cNvSpPr txBox="1"/>
          <p:nvPr/>
        </p:nvSpPr>
        <p:spPr>
          <a:xfrm>
            <a:off x="278374" y="715218"/>
            <a:ext cx="5543306" cy="6142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720090" marR="720090" indent="-2286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500" dirty="0" err="1">
                <a:effectLst/>
              </a:rPr>
              <a:t>Sistemele</a:t>
            </a:r>
            <a:r>
              <a:rPr lang="en-US" sz="4500" dirty="0">
                <a:effectLst/>
              </a:rPr>
              <a:t> de </a:t>
            </a:r>
            <a:r>
              <a:rPr lang="en-US" sz="4500" dirty="0" err="1">
                <a:effectLst/>
              </a:rPr>
              <a:t>senzori</a:t>
            </a:r>
            <a:r>
              <a:rPr lang="en-US" sz="4500" dirty="0">
                <a:effectLst/>
              </a:rPr>
              <a:t>, </a:t>
            </a:r>
            <a:r>
              <a:rPr lang="en-US" sz="4500" dirty="0" err="1">
                <a:effectLst/>
              </a:rPr>
              <a:t>instalate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în</a:t>
            </a:r>
            <a:r>
              <a:rPr lang="en-US" sz="4500" dirty="0">
                <a:effectLst/>
              </a:rPr>
              <a:t> mod </a:t>
            </a:r>
            <a:r>
              <a:rPr lang="en-US" sz="4500" dirty="0" err="1">
                <a:effectLst/>
              </a:rPr>
              <a:t>curent</a:t>
            </a:r>
            <a:r>
              <a:rPr lang="en-US" sz="4500" dirty="0">
                <a:effectLst/>
              </a:rPr>
              <a:t> pe un robot </a:t>
            </a:r>
            <a:r>
              <a:rPr lang="en-US" sz="4500" dirty="0" err="1">
                <a:effectLst/>
              </a:rPr>
              <a:t>pentru</a:t>
            </a:r>
            <a:r>
              <a:rPr lang="en-US" sz="4500" dirty="0">
                <a:effectLst/>
              </a:rPr>
              <a:t> a se </a:t>
            </a:r>
            <a:r>
              <a:rPr lang="en-US" sz="4500" dirty="0" err="1">
                <a:effectLst/>
              </a:rPr>
              <a:t>realiza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evitarea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obstacolelor</a:t>
            </a:r>
            <a:r>
              <a:rPr lang="en-US" sz="4500" dirty="0">
                <a:effectLst/>
              </a:rPr>
              <a:t>, sunt </a:t>
            </a:r>
            <a:r>
              <a:rPr lang="en-US" sz="4500" dirty="0" err="1">
                <a:effectLst/>
              </a:rPr>
              <a:t>în</a:t>
            </a:r>
            <a:r>
              <a:rPr lang="en-US" sz="4500" dirty="0">
                <a:effectLst/>
              </a:rPr>
              <a:t> principal de </a:t>
            </a:r>
            <a:r>
              <a:rPr lang="en-US" sz="4500" dirty="0" err="1">
                <a:effectLst/>
              </a:rPr>
              <a:t>următoarele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tipuri</a:t>
            </a:r>
            <a:r>
              <a:rPr lang="en-US" sz="4500" dirty="0">
                <a:effectLst/>
              </a:rPr>
              <a:t>:</a:t>
            </a:r>
          </a:p>
          <a:p>
            <a:pPr marL="491490" marR="72009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500" dirty="0">
                <a:effectLst/>
              </a:rPr>
              <a:t>1</a:t>
            </a:r>
            <a:r>
              <a:rPr lang="ro-RO" sz="4500" dirty="0">
                <a:effectLst/>
              </a:rPr>
              <a:t>)</a:t>
            </a:r>
            <a:r>
              <a:rPr lang="en-US" sz="4500" dirty="0">
                <a:effectLst/>
              </a:rPr>
              <a:t>radar;</a:t>
            </a:r>
          </a:p>
          <a:p>
            <a:pPr marL="491490" marR="72009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500" dirty="0">
                <a:effectLst/>
              </a:rPr>
              <a:t>2 </a:t>
            </a:r>
            <a:r>
              <a:rPr lang="ro-RO" sz="4500" dirty="0">
                <a:effectLst/>
              </a:rPr>
              <a:t>)</a:t>
            </a:r>
            <a:r>
              <a:rPr lang="en-US" sz="4500" dirty="0" err="1">
                <a:effectLst/>
              </a:rPr>
              <a:t>scanare</a:t>
            </a:r>
            <a:r>
              <a:rPr lang="en-US" sz="4500" dirty="0">
                <a:effectLst/>
              </a:rPr>
              <a:t> cu laser;</a:t>
            </a:r>
          </a:p>
          <a:p>
            <a:pPr marL="491490" marR="72009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500" dirty="0">
                <a:effectLst/>
              </a:rPr>
              <a:t>3)</a:t>
            </a:r>
            <a:r>
              <a:rPr lang="ro-RO" sz="4500" dirty="0">
                <a:effectLst/>
              </a:rPr>
              <a:t>t</a:t>
            </a:r>
            <a:r>
              <a:rPr lang="en-US" sz="4500" dirty="0" err="1">
                <a:effectLst/>
              </a:rPr>
              <a:t>elemetre</a:t>
            </a:r>
            <a:r>
              <a:rPr lang="en-US" sz="4500" dirty="0">
                <a:effectLst/>
              </a:rPr>
              <a:t> cu </a:t>
            </a:r>
            <a:r>
              <a:rPr lang="en-US" sz="4500" dirty="0" err="1">
                <a:effectLst/>
              </a:rPr>
              <a:t>ultrasunete</a:t>
            </a:r>
            <a:r>
              <a:rPr lang="en-US" sz="4500" dirty="0">
                <a:effectLst/>
              </a:rPr>
              <a:t>;</a:t>
            </a:r>
          </a:p>
          <a:p>
            <a:pPr marL="491490" marR="72009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500" dirty="0">
                <a:effectLst/>
              </a:rPr>
              <a:t>4)</a:t>
            </a:r>
            <a:r>
              <a:rPr lang="en-US" sz="4500" dirty="0" err="1">
                <a:effectLst/>
              </a:rPr>
              <a:t>senzori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vizuali</a:t>
            </a:r>
            <a:r>
              <a:rPr lang="en-US" sz="4500" dirty="0">
                <a:effectLst/>
              </a:rPr>
              <a:t> (</a:t>
            </a:r>
            <a:r>
              <a:rPr lang="en-US" sz="4500" dirty="0" err="1">
                <a:effectLst/>
              </a:rPr>
              <a:t>pentru</a:t>
            </a:r>
            <a:r>
              <a:rPr lang="en-US" sz="4500" dirty="0">
                <a:effectLst/>
              </a:rPr>
              <a:t> stereo </a:t>
            </a:r>
            <a:r>
              <a:rPr lang="en-US" sz="4500" dirty="0" err="1">
                <a:effectLst/>
              </a:rPr>
              <a:t>și</a:t>
            </a:r>
            <a:r>
              <a:rPr lang="en-US" sz="4500" dirty="0">
                <a:effectLst/>
              </a:rPr>
              <a:t>/</a:t>
            </a:r>
            <a:r>
              <a:rPr lang="en-US" sz="4500" dirty="0" err="1">
                <a:effectLst/>
              </a:rPr>
              <a:t>sau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omniviziune</a:t>
            </a:r>
            <a:r>
              <a:rPr lang="en-US" sz="4500" dirty="0">
                <a:effectLst/>
              </a:rPr>
              <a:t>).</a:t>
            </a:r>
          </a:p>
          <a:p>
            <a:pPr marL="720090" marR="72009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500" dirty="0" err="1">
                <a:effectLst/>
              </a:rPr>
              <a:t>Datele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transmise</a:t>
            </a:r>
            <a:r>
              <a:rPr lang="en-US" sz="4500" dirty="0">
                <a:effectLst/>
              </a:rPr>
              <a:t> de </a:t>
            </a:r>
            <a:r>
              <a:rPr lang="en-US" sz="4500" dirty="0" err="1">
                <a:effectLst/>
              </a:rPr>
              <a:t>fiecare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senzor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în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parte</a:t>
            </a:r>
            <a:r>
              <a:rPr lang="en-US" sz="4500" dirty="0">
                <a:effectLst/>
              </a:rPr>
              <a:t>, sunt </a:t>
            </a:r>
            <a:r>
              <a:rPr lang="en-US" sz="4500" dirty="0" err="1">
                <a:effectLst/>
              </a:rPr>
              <a:t>procesate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printr</a:t>
            </a:r>
            <a:r>
              <a:rPr lang="en-US" sz="4500" dirty="0">
                <a:effectLst/>
              </a:rPr>
              <a:t>-un </a:t>
            </a:r>
            <a:r>
              <a:rPr lang="en-US" sz="4500" dirty="0" err="1">
                <a:effectLst/>
              </a:rPr>
              <a:t>algoritm</a:t>
            </a:r>
            <a:r>
              <a:rPr lang="en-US" sz="4500" dirty="0">
                <a:effectLst/>
              </a:rPr>
              <a:t> de </a:t>
            </a:r>
            <a:r>
              <a:rPr lang="en-US" sz="4500" dirty="0" err="1">
                <a:effectLst/>
              </a:rPr>
              <a:t>detecție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și</a:t>
            </a:r>
            <a:r>
              <a:rPr lang="en-US" sz="4500" dirty="0">
                <a:effectLst/>
              </a:rPr>
              <a:t> sunt </a:t>
            </a:r>
            <a:r>
              <a:rPr lang="en-US" sz="4500" dirty="0" err="1">
                <a:effectLst/>
              </a:rPr>
              <a:t>ponderate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în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funcție</a:t>
            </a:r>
            <a:r>
              <a:rPr lang="en-US" sz="4500" dirty="0">
                <a:effectLst/>
              </a:rPr>
              <a:t> de </a:t>
            </a:r>
            <a:r>
              <a:rPr lang="en-US" sz="4500" dirty="0" err="1">
                <a:effectLst/>
              </a:rPr>
              <a:t>performanțele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senzorului</a:t>
            </a:r>
            <a:r>
              <a:rPr lang="en-US" sz="4500" dirty="0">
                <a:effectLst/>
              </a:rPr>
              <a:t>, </a:t>
            </a:r>
            <a:r>
              <a:rPr lang="en-US" sz="4500" dirty="0" err="1">
                <a:effectLst/>
              </a:rPr>
              <a:t>în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condițiile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unui</a:t>
            </a:r>
            <a:r>
              <a:rPr lang="en-US" sz="4500" dirty="0">
                <a:effectLst/>
              </a:rPr>
              <a:t> set </a:t>
            </a:r>
            <a:r>
              <a:rPr lang="en-US" sz="4500" dirty="0" err="1">
                <a:effectLst/>
              </a:rPr>
              <a:t>dat</a:t>
            </a:r>
            <a:r>
              <a:rPr lang="en-US" sz="4500" dirty="0">
                <a:effectLst/>
              </a:rPr>
              <a:t> de </a:t>
            </a:r>
            <a:r>
              <a:rPr lang="en-US" sz="4500" dirty="0" err="1">
                <a:effectLst/>
              </a:rPr>
              <a:t>condiții</a:t>
            </a:r>
            <a:r>
              <a:rPr lang="en-US" sz="4500" dirty="0">
                <a:effectLst/>
              </a:rPr>
              <a:t> de </a:t>
            </a:r>
            <a:r>
              <a:rPr lang="en-US" sz="4500" dirty="0" err="1">
                <a:effectLst/>
              </a:rPr>
              <a:t>lucru</a:t>
            </a:r>
            <a:r>
              <a:rPr lang="en-US" sz="4500" dirty="0">
                <a:effectLst/>
              </a:rPr>
              <a:t>. </a:t>
            </a:r>
            <a:r>
              <a:rPr lang="en-US" sz="4500" dirty="0" err="1">
                <a:effectLst/>
              </a:rPr>
              <a:t>Coordonatele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țintelor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detectate</a:t>
            </a:r>
            <a:r>
              <a:rPr lang="en-US" sz="4500" dirty="0">
                <a:effectLst/>
              </a:rPr>
              <a:t>, de la </a:t>
            </a:r>
            <a:r>
              <a:rPr lang="en-US" sz="4500" dirty="0" err="1">
                <a:effectLst/>
              </a:rPr>
              <a:t>fiecare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senzor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în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parte</a:t>
            </a:r>
            <a:r>
              <a:rPr lang="en-US" sz="4500" dirty="0">
                <a:effectLst/>
              </a:rPr>
              <a:t>, sunt integrate </a:t>
            </a:r>
            <a:r>
              <a:rPr lang="en-US" sz="4500" dirty="0" err="1">
                <a:effectLst/>
              </a:rPr>
              <a:t>într</a:t>
            </a:r>
            <a:r>
              <a:rPr lang="en-US" sz="4500" dirty="0">
                <a:effectLst/>
              </a:rPr>
              <a:t>-o </a:t>
            </a:r>
            <a:r>
              <a:rPr lang="en-US" sz="4500" dirty="0" err="1">
                <a:effectLst/>
              </a:rPr>
              <a:t>harta</a:t>
            </a:r>
            <a:r>
              <a:rPr lang="en-US" sz="4500" dirty="0">
                <a:effectLst/>
              </a:rPr>
              <a:t> </a:t>
            </a:r>
            <a:r>
              <a:rPr lang="en-US" sz="4500" dirty="0" err="1">
                <a:effectLst/>
              </a:rPr>
              <a:t>locală</a:t>
            </a:r>
            <a:r>
              <a:rPr lang="en-US" sz="4500" dirty="0">
                <a:effectLst/>
              </a:rPr>
              <a:t> a </a:t>
            </a:r>
            <a:r>
              <a:rPr lang="en-US" sz="4500" dirty="0" err="1">
                <a:effectLst/>
              </a:rPr>
              <a:t>obstacolelor</a:t>
            </a:r>
            <a:r>
              <a:rPr lang="en-US" sz="4500" dirty="0">
                <a:effectLst/>
              </a:rPr>
              <a:t>. </a:t>
            </a:r>
            <a:endParaRPr lang="en-US" sz="4500" dirty="0"/>
          </a:p>
          <a:p>
            <a:pPr marL="720090" marR="72009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5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3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664C33E6-52A3-4C74-9F43-AAD0D947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072" y="2628735"/>
            <a:ext cx="4976888" cy="3398630"/>
          </a:xfrm>
          <a:prstGeom prst="rect">
            <a:avLst/>
          </a:prstGeom>
        </p:spPr>
      </p:pic>
      <p:cxnSp>
        <p:nvCxnSpPr>
          <p:cNvPr id="51" name="Straight Connector 4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8C17FCD5-A43A-44DF-8203-F2731904536B}"/>
              </a:ext>
            </a:extLst>
          </p:cNvPr>
          <p:cNvSpPr txBox="1"/>
          <p:nvPr/>
        </p:nvSpPr>
        <p:spPr>
          <a:xfrm>
            <a:off x="111760" y="579120"/>
            <a:ext cx="1144016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>
                <a:effectLst/>
              </a:rPr>
              <a:t>Clasificarea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senzorilor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utilizați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în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robotică</a:t>
            </a:r>
            <a:r>
              <a:rPr lang="en-US" sz="1400" dirty="0">
                <a:effectLst/>
              </a:rPr>
              <a:t> 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ro-RO" sz="1400" dirty="0">
                <a:effectLst/>
              </a:rPr>
              <a:t>     </a:t>
            </a:r>
            <a:r>
              <a:rPr lang="en-US" sz="1400" dirty="0" err="1">
                <a:effectLst/>
              </a:rPr>
              <a:t>În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cazul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cel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mai</a:t>
            </a:r>
            <a:r>
              <a:rPr lang="en-US" sz="1400" dirty="0">
                <a:effectLst/>
              </a:rPr>
              <a:t> general, </a:t>
            </a:r>
            <a:r>
              <a:rPr lang="en-US" sz="1400" dirty="0" err="1">
                <a:effectLst/>
              </a:rPr>
              <a:t>clasificarea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ț</a:t>
            </a:r>
            <a:r>
              <a:rPr lang="en-US" sz="1400" dirty="0" err="1"/>
              <a:t>i</a:t>
            </a:r>
            <a:r>
              <a:rPr lang="en-US" sz="1400" dirty="0" err="1">
                <a:effectLst/>
              </a:rPr>
              <a:t>nând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cont</a:t>
            </a:r>
            <a:r>
              <a:rPr lang="en-US" sz="1400" dirty="0">
                <a:effectLst/>
              </a:rPr>
              <a:t> de </a:t>
            </a:r>
            <a:r>
              <a:rPr lang="en-US" sz="1400" dirty="0" err="1">
                <a:effectLst/>
              </a:rPr>
              <a:t>locul</a:t>
            </a:r>
            <a:r>
              <a:rPr lang="en-US" sz="1400" dirty="0">
                <a:effectLst/>
              </a:rPr>
              <a:t> de </a:t>
            </a:r>
            <a:r>
              <a:rPr lang="en-US" sz="1400" dirty="0" err="1">
                <a:effectLst/>
              </a:rPr>
              <a:t>culegere</a:t>
            </a:r>
            <a:r>
              <a:rPr lang="en-US" sz="1400" dirty="0">
                <a:effectLst/>
              </a:rPr>
              <a:t> a </a:t>
            </a:r>
            <a:r>
              <a:rPr lang="en-US" sz="1400" dirty="0" err="1">
                <a:effectLst/>
              </a:rPr>
              <a:t>informațiilor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și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funcția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îndeplinită</a:t>
            </a:r>
            <a:r>
              <a:rPr lang="en-US" sz="1400" dirty="0">
                <a:effectLst/>
              </a:rPr>
              <a:t> se </a:t>
            </a:r>
            <a:r>
              <a:rPr lang="en-US" sz="1400" dirty="0" err="1">
                <a:effectLst/>
              </a:rPr>
              <a:t>prezintă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astfel</a:t>
            </a:r>
            <a:r>
              <a:rPr lang="en-US" sz="1400" dirty="0">
                <a:effectLst/>
              </a:rPr>
              <a:t>: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1. </a:t>
            </a:r>
            <a:r>
              <a:rPr lang="en-US" sz="1400" dirty="0" err="1">
                <a:effectLst/>
              </a:rPr>
              <a:t>Senzori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interni</a:t>
            </a:r>
            <a:r>
              <a:rPr lang="en-US" sz="1400" dirty="0">
                <a:effectLst/>
              </a:rPr>
              <a:t> (</a:t>
            </a:r>
            <a:r>
              <a:rPr lang="en-US" sz="1400" dirty="0" err="1">
                <a:effectLst/>
              </a:rPr>
              <a:t>proprioceptivi</a:t>
            </a:r>
            <a:r>
              <a:rPr lang="ro-RO" sz="1400" dirty="0">
                <a:effectLst/>
              </a:rPr>
              <a:t>)</a:t>
            </a:r>
            <a:endParaRPr lang="en-US" sz="1400" dirty="0">
              <a:effectLst/>
            </a:endParaRP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2. </a:t>
            </a:r>
            <a:r>
              <a:rPr lang="en-US" sz="1400" dirty="0" err="1">
                <a:effectLst/>
              </a:rPr>
              <a:t>Senzori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externi</a:t>
            </a:r>
            <a:r>
              <a:rPr lang="en-US" sz="1400" dirty="0">
                <a:effectLst/>
              </a:rPr>
              <a:t> (</a:t>
            </a:r>
            <a:r>
              <a:rPr lang="en-US" sz="1400" dirty="0" err="1">
                <a:effectLst/>
              </a:rPr>
              <a:t>exteroceptivi</a:t>
            </a:r>
            <a:r>
              <a:rPr lang="en-US" sz="1400" dirty="0">
                <a:effectLst/>
              </a:rPr>
              <a:t>) 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ro-RO" sz="1400" dirty="0">
                <a:effectLst/>
              </a:rPr>
              <a:t>     </a:t>
            </a:r>
            <a:r>
              <a:rPr lang="en-US" sz="1400" dirty="0" err="1">
                <a:effectLst/>
              </a:rPr>
              <a:t>În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funcție</a:t>
            </a:r>
            <a:r>
              <a:rPr lang="en-US" sz="1400" dirty="0">
                <a:effectLst/>
              </a:rPr>
              <a:t> de </a:t>
            </a:r>
            <a:r>
              <a:rPr lang="en-US" sz="1400" dirty="0" err="1">
                <a:effectLst/>
              </a:rPr>
              <a:t>distanță</a:t>
            </a:r>
            <a:r>
              <a:rPr lang="en-US" sz="1400" dirty="0">
                <a:effectLst/>
              </a:rPr>
              <a:t> de la care sunt </a:t>
            </a:r>
            <a:r>
              <a:rPr lang="en-US" sz="1400" dirty="0" err="1">
                <a:effectLst/>
              </a:rPr>
              <a:t>culese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informațiile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putem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avea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și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următoarea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clasificare</a:t>
            </a:r>
            <a:r>
              <a:rPr lang="en-US" sz="1400" dirty="0">
                <a:effectLst/>
              </a:rPr>
              <a:t>:</a:t>
            </a:r>
            <a:endParaRPr lang="ro-RO" sz="1400" dirty="0">
              <a:effectLst/>
            </a:endParaRP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/>
              <a:t>1. </a:t>
            </a:r>
            <a:r>
              <a:rPr lang="en-US" sz="1400" dirty="0" err="1">
                <a:effectLst/>
              </a:rPr>
              <a:t>Senzori</a:t>
            </a:r>
            <a:r>
              <a:rPr lang="en-US" sz="1400" dirty="0">
                <a:effectLst/>
              </a:rPr>
              <a:t> de contact 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2. </a:t>
            </a:r>
            <a:r>
              <a:rPr lang="en-US" sz="1400" dirty="0" err="1">
                <a:effectLst/>
              </a:rPr>
              <a:t>Senzori</a:t>
            </a:r>
            <a:r>
              <a:rPr lang="en-US" sz="1400" dirty="0">
                <a:effectLst/>
              </a:rPr>
              <a:t> de zona </a:t>
            </a:r>
            <a:r>
              <a:rPr lang="en-US" sz="1400" dirty="0" err="1">
                <a:effectLst/>
              </a:rPr>
              <a:t>apropiată</a:t>
            </a:r>
            <a:endParaRPr lang="en-US" sz="1400" dirty="0">
              <a:effectLst/>
            </a:endParaRP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3. </a:t>
            </a:r>
            <a:r>
              <a:rPr lang="en-US" sz="1400" dirty="0" err="1">
                <a:effectLst/>
              </a:rPr>
              <a:t>Senzori</a:t>
            </a:r>
            <a:r>
              <a:rPr lang="en-US" sz="1400" dirty="0">
                <a:effectLst/>
              </a:rPr>
              <a:t> de zona </a:t>
            </a:r>
            <a:r>
              <a:rPr lang="en-US" sz="1400" dirty="0" err="1">
                <a:effectLst/>
              </a:rPr>
              <a:t>îndepărtată</a:t>
            </a:r>
            <a:endParaRPr lang="en-US" sz="1400" dirty="0">
              <a:effectLst/>
            </a:endParaRP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ro-RO" sz="1400" dirty="0">
                <a:effectLst/>
              </a:rPr>
              <a:t>     </a:t>
            </a:r>
            <a:r>
              <a:rPr lang="en-US" sz="1400" dirty="0" err="1">
                <a:effectLst/>
              </a:rPr>
              <a:t>După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proprietățile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obiectelor</a:t>
            </a:r>
            <a:r>
              <a:rPr lang="en-US" sz="1400" dirty="0">
                <a:effectLst/>
              </a:rPr>
              <a:t> pe care le pun </a:t>
            </a:r>
            <a:r>
              <a:rPr lang="en-US" sz="1400" dirty="0" err="1">
                <a:effectLst/>
              </a:rPr>
              <a:t>în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evidență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deosebim</a:t>
            </a:r>
            <a:r>
              <a:rPr lang="en-US" sz="1400" dirty="0">
                <a:effectLst/>
              </a:rPr>
              <a:t>: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1. </a:t>
            </a:r>
            <a:r>
              <a:rPr lang="en-US" sz="1400" dirty="0" err="1">
                <a:effectLst/>
              </a:rPr>
              <a:t>Senzori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pentru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determinarea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formelor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și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dimensiunilor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geometrice</a:t>
            </a:r>
            <a:endParaRPr lang="en-US" sz="1400" dirty="0">
              <a:effectLst/>
            </a:endParaRP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2. </a:t>
            </a:r>
            <a:r>
              <a:rPr lang="en-US" sz="1400" dirty="0" err="1">
                <a:effectLst/>
              </a:rPr>
              <a:t>Senzori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pentru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determinarea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proprietăților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fizice</a:t>
            </a:r>
            <a:r>
              <a:rPr lang="en-US" sz="1400" dirty="0">
                <a:effectLst/>
              </a:rPr>
              <a:t> ale </a:t>
            </a:r>
            <a:r>
              <a:rPr lang="en-US" sz="1400" dirty="0" err="1">
                <a:effectLst/>
              </a:rPr>
              <a:t>obiectelor</a:t>
            </a:r>
            <a:r>
              <a:rPr lang="en-US" sz="1400" dirty="0">
                <a:effectLst/>
              </a:rPr>
              <a:t> 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ro-RO" sz="1400" dirty="0">
                <a:effectLst/>
              </a:rPr>
              <a:t>     </a:t>
            </a:r>
            <a:r>
              <a:rPr lang="en-US" sz="1400" dirty="0">
                <a:effectLst/>
              </a:rPr>
              <a:t>Din </a:t>
            </a:r>
            <a:r>
              <a:rPr lang="en-US" sz="1400" dirty="0" err="1">
                <a:effectLst/>
              </a:rPr>
              <a:t>punct</a:t>
            </a:r>
            <a:r>
              <a:rPr lang="en-US" sz="1400" dirty="0">
                <a:effectLst/>
              </a:rPr>
              <a:t> de </a:t>
            </a:r>
            <a:r>
              <a:rPr lang="en-US" sz="1400" dirty="0" err="1">
                <a:effectLst/>
              </a:rPr>
              <a:t>vedere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constructiv</a:t>
            </a:r>
            <a:r>
              <a:rPr lang="en-US" sz="1400" dirty="0">
                <a:effectLst/>
              </a:rPr>
              <a:t>: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1.Senzori </a:t>
            </a:r>
            <a:r>
              <a:rPr lang="en-US" sz="1400" dirty="0" err="1">
                <a:effectLst/>
              </a:rPr>
              <a:t>activi</a:t>
            </a:r>
            <a:r>
              <a:rPr lang="en-US" sz="1400" dirty="0">
                <a:effectLst/>
              </a:rPr>
              <a:t> (</a:t>
            </a:r>
            <a:r>
              <a:rPr lang="en-US" sz="1400" dirty="0" err="1">
                <a:effectLst/>
              </a:rPr>
              <a:t>conțin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și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emițător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și</a:t>
            </a:r>
            <a:r>
              <a:rPr lang="en-US" sz="1400" dirty="0">
                <a:effectLst/>
              </a:rPr>
              <a:t> receptor);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2.Senzori </a:t>
            </a:r>
            <a:r>
              <a:rPr lang="en-US" sz="1400" dirty="0" err="1">
                <a:effectLst/>
              </a:rPr>
              <a:t>pasivi</a:t>
            </a:r>
            <a:r>
              <a:rPr lang="en-US" sz="1400" dirty="0">
                <a:effectLst/>
              </a:rPr>
              <a:t> (format </a:t>
            </a:r>
            <a:r>
              <a:rPr lang="en-US" sz="1400" dirty="0" err="1">
                <a:effectLst/>
              </a:rPr>
              <a:t>doar</a:t>
            </a:r>
            <a:r>
              <a:rPr lang="en-US" sz="1400" dirty="0">
                <a:effectLst/>
              </a:rPr>
              <a:t> din receptor);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ro-RO" sz="1400" dirty="0">
                <a:effectLst/>
              </a:rPr>
              <a:t>     </a:t>
            </a:r>
            <a:r>
              <a:rPr lang="en-US" sz="1400" dirty="0" err="1">
                <a:effectLst/>
              </a:rPr>
              <a:t>După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tipul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semnalului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furnizat</a:t>
            </a:r>
            <a:r>
              <a:rPr lang="en-US" sz="1400" dirty="0">
                <a:effectLst/>
              </a:rPr>
              <a:t> la </a:t>
            </a:r>
            <a:r>
              <a:rPr lang="en-US" sz="1400" dirty="0" err="1">
                <a:effectLst/>
              </a:rPr>
              <a:t>ieșire</a:t>
            </a:r>
            <a:r>
              <a:rPr lang="en-US" sz="1400" dirty="0">
                <a:effectLst/>
              </a:rPr>
              <a:t>: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1. </a:t>
            </a:r>
            <a:r>
              <a:rPr lang="en-US" sz="1400" dirty="0" err="1">
                <a:effectLst/>
              </a:rPr>
              <a:t>Senzori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analogici</a:t>
            </a:r>
            <a:r>
              <a:rPr lang="en-US" sz="1400" dirty="0">
                <a:effectLst/>
              </a:rPr>
              <a:t>;</a:t>
            </a:r>
          </a:p>
          <a:p>
            <a:pPr marL="948690" marR="720090" lvl="1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2. </a:t>
            </a:r>
            <a:r>
              <a:rPr lang="en-US" sz="1400" dirty="0" err="1">
                <a:effectLst/>
              </a:rPr>
              <a:t>Senzori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numerici</a:t>
            </a:r>
            <a:r>
              <a:rPr lang="en-US" sz="14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8068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88E80057-F55F-41AB-A86B-36BA4353C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24" r="11442" b="-1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353F0A39-6B54-41FE-A860-B3A42F9D0B24}"/>
              </a:ext>
            </a:extLst>
          </p:cNvPr>
          <p:cNvSpPr txBox="1"/>
          <p:nvPr/>
        </p:nvSpPr>
        <p:spPr>
          <a:xfrm>
            <a:off x="7991572" y="873763"/>
            <a:ext cx="3581303" cy="550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  </a:t>
            </a:r>
            <a:r>
              <a:rPr lang="en-US" sz="1600" dirty="0" err="1">
                <a:effectLst/>
              </a:rPr>
              <a:t>Vederea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artificială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este</a:t>
            </a:r>
            <a:r>
              <a:rPr lang="en-US" sz="1600" dirty="0">
                <a:effectLst/>
              </a:rPr>
              <a:t> un concept </a:t>
            </a:r>
            <a:r>
              <a:rPr lang="en-US" sz="1600" dirty="0" err="1">
                <a:effectLst/>
              </a:rPr>
              <a:t>foarte</a:t>
            </a:r>
            <a:r>
              <a:rPr lang="en-US" sz="1600" dirty="0">
                <a:effectLst/>
              </a:rPr>
              <a:t> vast, </a:t>
            </a:r>
            <a:r>
              <a:rPr lang="en-US" sz="1600" dirty="0" err="1">
                <a:effectLst/>
              </a:rPr>
              <a:t>reprezentând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știință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și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tehnologia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mașinilor</a:t>
            </a:r>
            <a:r>
              <a:rPr lang="en-US" sz="1600" dirty="0">
                <a:effectLst/>
              </a:rPr>
              <a:t> care pot </a:t>
            </a:r>
            <a:r>
              <a:rPr lang="en-US" sz="1600" dirty="0" err="1">
                <a:effectLst/>
              </a:rPr>
              <a:t>vedea</a:t>
            </a:r>
            <a:r>
              <a:rPr lang="en-US" sz="1600" dirty="0">
                <a:effectLst/>
              </a:rPr>
              <a:t>. C</a:t>
            </a:r>
            <a:r>
              <a:rPr lang="ro-RO" sz="1600" dirty="0">
                <a:effectLst/>
              </a:rPr>
              <a:t>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disciplină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științifică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vederea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artificială</a:t>
            </a:r>
            <a:r>
              <a:rPr lang="en-US" sz="1600" dirty="0">
                <a:effectLst/>
              </a:rPr>
              <a:t> se </a:t>
            </a:r>
            <a:r>
              <a:rPr lang="en-US" sz="1600" dirty="0" err="1">
                <a:effectLst/>
              </a:rPr>
              <a:t>ocupă</a:t>
            </a:r>
            <a:r>
              <a:rPr lang="en-US" sz="1600" dirty="0">
                <a:effectLst/>
              </a:rPr>
              <a:t> cu </a:t>
            </a:r>
            <a:r>
              <a:rPr lang="en-US" sz="1600" dirty="0" err="1">
                <a:effectLst/>
              </a:rPr>
              <a:t>teoria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realizării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sistemelor</a:t>
            </a:r>
            <a:r>
              <a:rPr lang="en-US" sz="1600" dirty="0">
                <a:effectLst/>
              </a:rPr>
              <a:t> care </a:t>
            </a:r>
            <a:r>
              <a:rPr lang="en-US" sz="1600" dirty="0" err="1">
                <a:effectLst/>
              </a:rPr>
              <a:t>obț</a:t>
            </a:r>
            <a:r>
              <a:rPr lang="ro-RO" sz="1600" dirty="0">
                <a:effectLst/>
              </a:rPr>
              <a:t>i</a:t>
            </a:r>
            <a:r>
              <a:rPr lang="en-US" sz="1600" dirty="0">
                <a:effectLst/>
              </a:rPr>
              <a:t>n </a:t>
            </a:r>
            <a:r>
              <a:rPr lang="en-US" sz="1600" dirty="0" err="1">
                <a:effectLst/>
              </a:rPr>
              <a:t>și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prelucrează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informațiile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conținute</a:t>
            </a:r>
            <a:r>
              <a:rPr lang="en-US" sz="1600" dirty="0">
                <a:effectLst/>
              </a:rPr>
              <a:t> de </a:t>
            </a:r>
            <a:r>
              <a:rPr lang="en-US" sz="1600" dirty="0" err="1">
                <a:effectLst/>
              </a:rPr>
              <a:t>imagini</a:t>
            </a:r>
            <a:r>
              <a:rPr lang="en-US" sz="1600" dirty="0">
                <a:effectLst/>
              </a:rPr>
              <a:t>. </a:t>
            </a:r>
            <a:r>
              <a:rPr lang="en-US" sz="1600" dirty="0" err="1">
                <a:effectLst/>
              </a:rPr>
              <a:t>Aceste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informații</a:t>
            </a:r>
            <a:r>
              <a:rPr lang="en-US" sz="1600" dirty="0">
                <a:effectLst/>
              </a:rPr>
              <a:t> pot fi de </a:t>
            </a:r>
            <a:r>
              <a:rPr lang="en-US" sz="1600" dirty="0" err="1">
                <a:effectLst/>
              </a:rPr>
              <a:t>exemplu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secvențe</a:t>
            </a:r>
            <a:r>
              <a:rPr lang="en-US" sz="1600" dirty="0">
                <a:effectLst/>
              </a:rPr>
              <a:t> video, </a:t>
            </a:r>
            <a:r>
              <a:rPr lang="en-US" sz="1600" dirty="0" err="1">
                <a:effectLst/>
              </a:rPr>
              <a:t>imagini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luate</a:t>
            </a:r>
            <a:r>
              <a:rPr lang="en-US" sz="1600" dirty="0">
                <a:effectLst/>
              </a:rPr>
              <a:t> cu </a:t>
            </a:r>
            <a:r>
              <a:rPr lang="en-US" sz="1600" dirty="0" err="1">
                <a:effectLst/>
              </a:rPr>
              <a:t>mai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multe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camere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sau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pachete</a:t>
            </a:r>
            <a:r>
              <a:rPr lang="en-US" sz="1600" dirty="0">
                <a:effectLst/>
              </a:rPr>
              <a:t> de date </a:t>
            </a:r>
            <a:r>
              <a:rPr lang="en-US" sz="1600" dirty="0" err="1">
                <a:effectLst/>
              </a:rPr>
              <a:t>multidimensionale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obținute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prin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scanare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optică</a:t>
            </a:r>
            <a:r>
              <a:rPr lang="en-US" sz="1600" dirty="0">
                <a:effectLst/>
              </a:rPr>
              <a:t>. C</a:t>
            </a:r>
            <a:r>
              <a:rPr lang="ro-RO" sz="1600" dirty="0">
                <a:effectLst/>
              </a:rPr>
              <a:t>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disciplină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tehnologică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vederea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artificială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aplică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în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practică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teoriile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și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modelele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dezvoltate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pentru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realizarea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sistemelor</a:t>
            </a:r>
            <a:r>
              <a:rPr lang="en-US" sz="1600" dirty="0">
                <a:effectLst/>
              </a:rPr>
              <a:t> de </a:t>
            </a:r>
            <a:r>
              <a:rPr lang="en-US" sz="1600" dirty="0" err="1">
                <a:effectLst/>
              </a:rPr>
              <a:t>vedere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computerizată</a:t>
            </a:r>
            <a:r>
              <a:rPr lang="en-US" sz="1600" dirty="0">
                <a:effectLst/>
              </a:rPr>
              <a:t>. </a:t>
            </a:r>
            <a:r>
              <a:rPr lang="en-US" sz="1600" dirty="0" err="1">
                <a:effectLst/>
              </a:rPr>
              <a:t>Vederea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artificială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poate</a:t>
            </a:r>
            <a:r>
              <a:rPr lang="en-US" sz="1600" dirty="0">
                <a:effectLst/>
              </a:rPr>
              <a:t> fi </a:t>
            </a:r>
            <a:r>
              <a:rPr lang="en-US" sz="1600" dirty="0" err="1">
                <a:effectLst/>
              </a:rPr>
              <a:t>descrisă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și</a:t>
            </a:r>
            <a:r>
              <a:rPr lang="en-US" sz="1600" dirty="0">
                <a:effectLst/>
              </a:rPr>
              <a:t> c</a:t>
            </a:r>
            <a:r>
              <a:rPr lang="ro-RO" sz="1600" dirty="0">
                <a:effectLst/>
              </a:rPr>
              <a:t>a</a:t>
            </a:r>
            <a:r>
              <a:rPr lang="en-US" sz="1600" dirty="0">
                <a:effectLst/>
              </a:rPr>
              <a:t> un complement al </a:t>
            </a:r>
            <a:r>
              <a:rPr lang="en-US" sz="1600" dirty="0" err="1">
                <a:effectLst/>
              </a:rPr>
              <a:t>vederii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biologice</a:t>
            </a:r>
            <a:r>
              <a:rPr lang="en-US" sz="1600" dirty="0">
                <a:effectLst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965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FC866-4496-4D3D-9C25-69A209B4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99153"/>
            <a:ext cx="4976888" cy="425969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C9EF208F-55E2-4853-978F-5C64C582DD77}"/>
              </a:ext>
            </a:extLst>
          </p:cNvPr>
          <p:cNvSpPr txBox="1"/>
          <p:nvPr/>
        </p:nvSpPr>
        <p:spPr>
          <a:xfrm>
            <a:off x="6381994" y="1542536"/>
            <a:ext cx="5014790" cy="38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ro-RO" sz="1500" dirty="0"/>
              <a:t>      </a:t>
            </a:r>
            <a:r>
              <a:rPr lang="en-US" sz="1500" dirty="0" err="1"/>
              <a:t>Sistemul</a:t>
            </a:r>
            <a:r>
              <a:rPr lang="en-US" sz="1500" dirty="0"/>
              <a:t> </a:t>
            </a:r>
            <a:r>
              <a:rPr lang="en-US" sz="1500" dirty="0" err="1"/>
              <a:t>vizual</a:t>
            </a:r>
            <a:r>
              <a:rPr lang="en-US" sz="1500" dirty="0"/>
              <a:t> </a:t>
            </a:r>
            <a:r>
              <a:rPr lang="en-US" sz="1500" dirty="0" err="1"/>
              <a:t>poate</a:t>
            </a:r>
            <a:r>
              <a:rPr lang="en-US" sz="1500" dirty="0"/>
              <a:t> fi </a:t>
            </a:r>
            <a:r>
              <a:rPr lang="en-US" sz="1500" dirty="0" err="1"/>
              <a:t>considerat</a:t>
            </a:r>
            <a:r>
              <a:rPr lang="en-US" sz="1500" dirty="0"/>
              <a:t> un element al </a:t>
            </a:r>
            <a:r>
              <a:rPr lang="en-US" sz="1500" dirty="0" err="1"/>
              <a:t>unei</a:t>
            </a:r>
            <a:r>
              <a:rPr lang="en-US" sz="1500" dirty="0"/>
              <a:t> </a:t>
            </a:r>
            <a:r>
              <a:rPr lang="en-US" sz="1500" dirty="0" err="1"/>
              <a:t>bucle</a:t>
            </a:r>
            <a:r>
              <a:rPr lang="en-US" sz="1500" dirty="0"/>
              <a:t> de </a:t>
            </a:r>
            <a:r>
              <a:rPr lang="en-US" sz="1500" dirty="0" err="1"/>
              <a:t>reglare</a:t>
            </a:r>
            <a:r>
              <a:rPr lang="en-US" sz="1500" dirty="0"/>
              <a:t> (feedback) </a:t>
            </a:r>
            <a:r>
              <a:rPr lang="en-US" sz="1500" dirty="0" err="1"/>
              <a:t>dotat</a:t>
            </a:r>
            <a:r>
              <a:rPr lang="ro-RO" sz="1500" dirty="0"/>
              <a:t>ă</a:t>
            </a:r>
            <a:r>
              <a:rPr lang="en-US" sz="1500" dirty="0"/>
              <a:t> cu ”</a:t>
            </a:r>
            <a:r>
              <a:rPr lang="en-US" sz="1500" dirty="0" err="1"/>
              <a:t>simt</a:t>
            </a:r>
            <a:r>
              <a:rPr lang="en-US" sz="1500" dirty="0"/>
              <a:t>”, </a:t>
            </a:r>
            <a:r>
              <a:rPr lang="ro-RO" sz="1500" dirty="0"/>
              <a:t>î</a:t>
            </a:r>
            <a:r>
              <a:rPr lang="en-US" sz="1500" dirty="0"/>
              <a:t>n </a:t>
            </a:r>
            <a:r>
              <a:rPr lang="en-US" sz="1500" dirty="0" err="1"/>
              <a:t>timp</a:t>
            </a:r>
            <a:r>
              <a:rPr lang="en-US" sz="1500" dirty="0"/>
              <a:t> </a:t>
            </a:r>
            <a:r>
              <a:rPr lang="en-US" sz="1500" dirty="0" err="1"/>
              <a:t>ce</a:t>
            </a:r>
            <a:r>
              <a:rPr lang="en-US" sz="1500" dirty="0"/>
              <a:t> </a:t>
            </a:r>
            <a:r>
              <a:rPr lang="en-US" sz="1500" dirty="0" err="1"/>
              <a:t>alte</a:t>
            </a:r>
            <a:r>
              <a:rPr lang="en-US" sz="1500" dirty="0"/>
              <a:t> </a:t>
            </a:r>
            <a:r>
              <a:rPr lang="en-US" sz="1500" dirty="0" err="1"/>
              <a:t>elemente</a:t>
            </a:r>
            <a:r>
              <a:rPr lang="en-US" sz="1500" dirty="0"/>
              <a:t> sunt dedicate </a:t>
            </a:r>
            <a:r>
              <a:rPr lang="en-US" sz="1500" dirty="0" err="1"/>
              <a:t>lu</a:t>
            </a:r>
            <a:r>
              <a:rPr lang="ro-RO" sz="1500" dirty="0"/>
              <a:t>ă</a:t>
            </a:r>
            <a:r>
              <a:rPr lang="en-US" sz="1500" dirty="0" err="1"/>
              <a:t>rii</a:t>
            </a:r>
            <a:r>
              <a:rPr lang="en-US" sz="1500" dirty="0"/>
              <a:t> </a:t>
            </a:r>
            <a:r>
              <a:rPr lang="en-US" sz="1500" dirty="0" err="1"/>
              <a:t>deciziilor</a:t>
            </a:r>
            <a:r>
              <a:rPr lang="en-US" sz="1500" dirty="0"/>
              <a:t> </a:t>
            </a:r>
            <a:r>
              <a:rPr lang="en-US" sz="1500" dirty="0" err="1"/>
              <a:t>si</a:t>
            </a:r>
            <a:r>
              <a:rPr lang="en-US" sz="1500" dirty="0"/>
              <a:t> </a:t>
            </a:r>
            <a:r>
              <a:rPr lang="en-US" sz="1500" dirty="0" err="1"/>
              <a:t>implementarii</a:t>
            </a:r>
            <a:r>
              <a:rPr lang="en-US" sz="1500" dirty="0"/>
              <a:t> lor. </a:t>
            </a:r>
            <a:r>
              <a:rPr lang="en-US" sz="1500" dirty="0" err="1"/>
              <a:t>Intrarea</a:t>
            </a:r>
            <a:r>
              <a:rPr lang="en-US" sz="1500" dirty="0"/>
              <a:t> </a:t>
            </a:r>
            <a:r>
              <a:rPr lang="ro-RO" sz="1500" dirty="0"/>
              <a:t>î</a:t>
            </a:r>
            <a:r>
              <a:rPr lang="en-US" sz="1500" dirty="0" err="1"/>
              <a:t>ntr</a:t>
            </a:r>
            <a:r>
              <a:rPr lang="en-US" sz="1500" dirty="0"/>
              <a:t>-un </a:t>
            </a:r>
            <a:r>
              <a:rPr lang="en-US" sz="1500" dirty="0" err="1"/>
              <a:t>sistem</a:t>
            </a:r>
            <a:r>
              <a:rPr lang="en-US" sz="1500" dirty="0"/>
              <a:t> de </a:t>
            </a:r>
            <a:r>
              <a:rPr lang="en-US" sz="1500" dirty="0" err="1"/>
              <a:t>vedere</a:t>
            </a:r>
            <a:r>
              <a:rPr lang="en-US" sz="1500" dirty="0"/>
              <a:t> </a:t>
            </a:r>
            <a:r>
              <a:rPr lang="en-US" sz="1500" dirty="0" err="1"/>
              <a:t>artificiala</a:t>
            </a:r>
            <a:r>
              <a:rPr lang="en-US" sz="1500" dirty="0"/>
              <a:t> </a:t>
            </a:r>
            <a:r>
              <a:rPr lang="en-US" sz="1500" dirty="0" err="1"/>
              <a:t>consta</a:t>
            </a:r>
            <a:r>
              <a:rPr lang="en-US" sz="1500" dirty="0"/>
              <a:t> din una </a:t>
            </a:r>
            <a:r>
              <a:rPr lang="en-US" sz="1500" dirty="0" err="1"/>
              <a:t>sau</a:t>
            </a:r>
            <a:r>
              <a:rPr lang="en-US" sz="1500" dirty="0"/>
              <a:t> </a:t>
            </a:r>
            <a:r>
              <a:rPr lang="en-US" sz="1500" dirty="0" err="1"/>
              <a:t>mai</a:t>
            </a:r>
            <a:r>
              <a:rPr lang="en-US" sz="1500" dirty="0"/>
              <a:t> </a:t>
            </a:r>
            <a:r>
              <a:rPr lang="en-US" sz="1500" dirty="0" err="1"/>
              <a:t>multe</a:t>
            </a:r>
            <a:r>
              <a:rPr lang="en-US" sz="1500" dirty="0"/>
              <a:t> </a:t>
            </a:r>
            <a:r>
              <a:rPr lang="en-US" sz="1500" dirty="0" err="1"/>
              <a:t>imagini</a:t>
            </a:r>
            <a:r>
              <a:rPr lang="en-US" sz="1500" dirty="0"/>
              <a:t>, </a:t>
            </a:r>
            <a:r>
              <a:rPr lang="ro-RO" sz="1500" dirty="0"/>
              <a:t>î</a:t>
            </a:r>
            <a:r>
              <a:rPr lang="en-US" sz="1500" dirty="0"/>
              <a:t>n </a:t>
            </a:r>
            <a:r>
              <a:rPr lang="en-US" sz="1500" dirty="0" err="1"/>
              <a:t>timp</a:t>
            </a:r>
            <a:r>
              <a:rPr lang="en-US" sz="1500" dirty="0"/>
              <a:t> </a:t>
            </a:r>
            <a:r>
              <a:rPr lang="en-US" sz="1500" dirty="0" err="1"/>
              <a:t>ce</a:t>
            </a:r>
            <a:r>
              <a:rPr lang="en-US" sz="1500" dirty="0"/>
              <a:t> </a:t>
            </a:r>
            <a:r>
              <a:rPr lang="en-US" sz="1500" dirty="0" err="1"/>
              <a:t>iesirea</a:t>
            </a:r>
            <a:r>
              <a:rPr lang="en-US" sz="1500" dirty="0"/>
              <a:t> </a:t>
            </a:r>
            <a:r>
              <a:rPr lang="en-US" sz="1500" dirty="0" err="1"/>
              <a:t>lui</a:t>
            </a:r>
            <a:r>
              <a:rPr lang="en-US" sz="1500" dirty="0"/>
              <a:t> </a:t>
            </a:r>
            <a:r>
              <a:rPr lang="en-US" sz="1500" dirty="0" err="1"/>
              <a:t>este</a:t>
            </a:r>
            <a:r>
              <a:rPr lang="en-US" sz="1500" dirty="0"/>
              <a:t> o </a:t>
            </a:r>
            <a:r>
              <a:rPr lang="en-US" sz="1500" dirty="0" err="1"/>
              <a:t>descriere</a:t>
            </a:r>
            <a:r>
              <a:rPr lang="en-US" sz="1500" dirty="0"/>
              <a:t>, care </a:t>
            </a:r>
            <a:r>
              <a:rPr lang="en-US" sz="1500" dirty="0" err="1"/>
              <a:t>trebuie</a:t>
            </a:r>
            <a:r>
              <a:rPr lang="en-US" sz="1500" dirty="0"/>
              <a:t> </a:t>
            </a:r>
            <a:r>
              <a:rPr lang="en-US" sz="1500" dirty="0" err="1"/>
              <a:t>sa</a:t>
            </a:r>
            <a:r>
              <a:rPr lang="en-US" sz="1500" dirty="0"/>
              <a:t> </a:t>
            </a:r>
            <a:r>
              <a:rPr lang="en-US" sz="1500" dirty="0" err="1"/>
              <a:t>indeplineasca</a:t>
            </a:r>
            <a:r>
              <a:rPr lang="en-US" sz="1500" dirty="0"/>
              <a:t> </a:t>
            </a:r>
            <a:r>
              <a:rPr lang="en-US" sz="1500" dirty="0" err="1"/>
              <a:t>doua</a:t>
            </a:r>
            <a:r>
              <a:rPr lang="en-US" sz="1500" dirty="0"/>
              <a:t> </a:t>
            </a:r>
            <a:r>
              <a:rPr lang="en-US" sz="1500" dirty="0" err="1"/>
              <a:t>criterii</a:t>
            </a:r>
            <a:r>
              <a:rPr lang="en-US" sz="1500" dirty="0"/>
              <a:t>: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500" dirty="0"/>
              <a:t> </a:t>
            </a:r>
            <a:r>
              <a:rPr lang="ro-RO" sz="1500" dirty="0"/>
              <a:t>  </a:t>
            </a:r>
            <a:r>
              <a:rPr lang="en-US" sz="1500" dirty="0"/>
              <a:t>•</a:t>
            </a:r>
            <a:r>
              <a:rPr lang="en-US" sz="1500" dirty="0" err="1"/>
              <a:t>trebuie</a:t>
            </a:r>
            <a:r>
              <a:rPr lang="en-US" sz="1500" dirty="0"/>
              <a:t> </a:t>
            </a:r>
            <a:r>
              <a:rPr lang="en-US" sz="1500" dirty="0" err="1"/>
              <a:t>sa</a:t>
            </a:r>
            <a:r>
              <a:rPr lang="en-US" sz="1500" dirty="0"/>
              <a:t> </a:t>
            </a:r>
            <a:r>
              <a:rPr lang="en-US" sz="1500" dirty="0" err="1"/>
              <a:t>aiba</a:t>
            </a:r>
            <a:r>
              <a:rPr lang="en-US" sz="1500" dirty="0"/>
              <a:t> o </a:t>
            </a:r>
            <a:r>
              <a:rPr lang="en-US" sz="1500" dirty="0" err="1"/>
              <a:t>legatura</a:t>
            </a:r>
            <a:r>
              <a:rPr lang="en-US" sz="1500" dirty="0"/>
              <a:t> cu </a:t>
            </a:r>
            <a:r>
              <a:rPr lang="en-US" sz="1500" dirty="0" err="1"/>
              <a:t>ceea</a:t>
            </a:r>
            <a:r>
              <a:rPr lang="en-US" sz="1500" dirty="0"/>
              <a:t> </a:t>
            </a:r>
            <a:r>
              <a:rPr lang="en-US" sz="1500" dirty="0" err="1"/>
              <a:t>ce</a:t>
            </a:r>
            <a:r>
              <a:rPr lang="en-US" sz="1500" dirty="0"/>
              <a:t> s-a </a:t>
            </a:r>
            <a:r>
              <a:rPr lang="en-US" sz="1500" dirty="0" err="1"/>
              <a:t>vizualizat</a:t>
            </a:r>
            <a:r>
              <a:rPr lang="en-US" sz="1500" dirty="0"/>
              <a:t>;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ro-RO" sz="1500" dirty="0"/>
              <a:t> </a:t>
            </a:r>
            <a:r>
              <a:rPr lang="en-US" sz="1500" dirty="0"/>
              <a:t> •</a:t>
            </a:r>
            <a:r>
              <a:rPr lang="en-US" sz="1500" dirty="0" err="1"/>
              <a:t>trebuie</a:t>
            </a:r>
            <a:r>
              <a:rPr lang="en-US" sz="1500" dirty="0"/>
              <a:t> </a:t>
            </a:r>
            <a:r>
              <a:rPr lang="en-US" sz="1500" dirty="0" err="1"/>
              <a:t>sa</a:t>
            </a:r>
            <a:r>
              <a:rPr lang="en-US" sz="1500" dirty="0"/>
              <a:t> </a:t>
            </a:r>
            <a:r>
              <a:rPr lang="en-US" sz="1500" dirty="0" err="1"/>
              <a:t>contina</a:t>
            </a:r>
            <a:r>
              <a:rPr lang="en-US" sz="1500" dirty="0"/>
              <a:t> </a:t>
            </a:r>
            <a:r>
              <a:rPr lang="en-US" sz="1500" dirty="0" err="1"/>
              <a:t>toate</a:t>
            </a:r>
            <a:r>
              <a:rPr lang="en-US" sz="1500" dirty="0"/>
              <a:t> </a:t>
            </a:r>
            <a:r>
              <a:rPr lang="en-US" sz="1500" dirty="0" err="1"/>
              <a:t>informatiile</a:t>
            </a:r>
            <a:r>
              <a:rPr lang="en-US" sz="1500" dirty="0"/>
              <a:t> </a:t>
            </a:r>
            <a:r>
              <a:rPr lang="en-US" sz="1500" dirty="0" err="1"/>
              <a:t>necesare</a:t>
            </a:r>
            <a:r>
              <a:rPr lang="en-US" sz="1500" dirty="0"/>
              <a:t> </a:t>
            </a:r>
            <a:r>
              <a:rPr lang="en-US" sz="1500" dirty="0" err="1"/>
              <a:t>pentru</a:t>
            </a:r>
            <a:r>
              <a:rPr lang="en-US" sz="1500" dirty="0"/>
              <a:t> </a:t>
            </a:r>
            <a:r>
              <a:rPr lang="en-US" sz="1500" dirty="0" err="1"/>
              <a:t>efectuarea</a:t>
            </a:r>
            <a:r>
              <a:rPr lang="en-US" sz="1500" dirty="0"/>
              <a:t> </a:t>
            </a:r>
            <a:r>
              <a:rPr lang="en-US" sz="1500" dirty="0" err="1"/>
              <a:t>sarcinilor</a:t>
            </a:r>
            <a:r>
              <a:rPr lang="en-US" sz="1500" dirty="0"/>
              <a:t> date.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ro-RO" sz="1500" dirty="0"/>
              <a:t>     Î</a:t>
            </a:r>
            <a:r>
              <a:rPr lang="en-US" sz="1500" dirty="0"/>
              <a:t>n </a:t>
            </a:r>
            <a:r>
              <a:rPr lang="en-US" sz="1500" dirty="0" err="1"/>
              <a:t>figur</a:t>
            </a:r>
            <a:r>
              <a:rPr lang="ro-RO" sz="1500" dirty="0"/>
              <a:t>ă</a:t>
            </a:r>
            <a:r>
              <a:rPr lang="en-US" sz="1500" dirty="0"/>
              <a:t> </a:t>
            </a:r>
            <a:r>
              <a:rPr lang="en-US" sz="1500" dirty="0" err="1"/>
              <a:t>este</a:t>
            </a:r>
            <a:r>
              <a:rPr lang="en-US" sz="1500" dirty="0"/>
              <a:t> </a:t>
            </a:r>
            <a:r>
              <a:rPr lang="en-US" sz="1500" dirty="0" err="1"/>
              <a:t>prezentat</a:t>
            </a:r>
            <a:r>
              <a:rPr lang="ro-RO" sz="1500" dirty="0"/>
              <a:t>ă</a:t>
            </a:r>
            <a:r>
              <a:rPr lang="en-US" sz="1500" dirty="0"/>
              <a:t> schema de </a:t>
            </a:r>
            <a:r>
              <a:rPr lang="en-US" sz="1500" dirty="0" err="1"/>
              <a:t>principiu</a:t>
            </a:r>
            <a:r>
              <a:rPr lang="en-US" sz="1500" dirty="0"/>
              <a:t> a </a:t>
            </a:r>
            <a:r>
              <a:rPr lang="en-US" sz="1500" dirty="0" err="1"/>
              <a:t>unui</a:t>
            </a:r>
            <a:r>
              <a:rPr lang="en-US" sz="1500" dirty="0"/>
              <a:t> </a:t>
            </a:r>
            <a:r>
              <a:rPr lang="en-US" sz="1500" dirty="0" err="1"/>
              <a:t>sistem</a:t>
            </a:r>
            <a:r>
              <a:rPr lang="en-US" sz="1500" dirty="0"/>
              <a:t> de </a:t>
            </a:r>
            <a:r>
              <a:rPr lang="en-US" sz="1500" dirty="0" err="1"/>
              <a:t>vedere</a:t>
            </a:r>
            <a:r>
              <a:rPr lang="en-US" sz="1500" dirty="0"/>
              <a:t> </a:t>
            </a:r>
            <a:r>
              <a:rPr lang="en-US" sz="1500" dirty="0" err="1"/>
              <a:t>artificiala</a:t>
            </a:r>
            <a:r>
              <a:rPr lang="en-US" sz="1500" dirty="0"/>
              <a:t>. </a:t>
            </a:r>
            <a:r>
              <a:rPr lang="en-US" sz="1500" dirty="0" err="1"/>
              <a:t>Scopul</a:t>
            </a:r>
            <a:r>
              <a:rPr lang="en-US" sz="1500" dirty="0"/>
              <a:t> </a:t>
            </a:r>
            <a:r>
              <a:rPr lang="en-US" sz="1500" dirty="0" err="1"/>
              <a:t>sistemului</a:t>
            </a:r>
            <a:r>
              <a:rPr lang="en-US" sz="1500" dirty="0"/>
              <a:t> </a:t>
            </a:r>
            <a:r>
              <a:rPr lang="en-US" sz="1500" dirty="0" err="1"/>
              <a:t>este</a:t>
            </a:r>
            <a:r>
              <a:rPr lang="en-US" sz="1500" dirty="0"/>
              <a:t> </a:t>
            </a:r>
            <a:r>
              <a:rPr lang="en-US" sz="1500" dirty="0" err="1"/>
              <a:t>sa</a:t>
            </a:r>
            <a:r>
              <a:rPr lang="en-US" sz="1500" dirty="0"/>
              <a:t> </a:t>
            </a:r>
            <a:r>
              <a:rPr lang="en-US" sz="1500" dirty="0" err="1"/>
              <a:t>produca</a:t>
            </a:r>
            <a:r>
              <a:rPr lang="en-US" sz="1500" dirty="0"/>
              <a:t> o </a:t>
            </a:r>
            <a:r>
              <a:rPr lang="en-US" sz="1500" dirty="0" err="1"/>
              <a:t>descriere</a:t>
            </a:r>
            <a:r>
              <a:rPr lang="en-US" sz="1500" dirty="0"/>
              <a:t> </a:t>
            </a:r>
            <a:r>
              <a:rPr lang="en-US" sz="1500" dirty="0" err="1"/>
              <a:t>simbolica</a:t>
            </a:r>
            <a:r>
              <a:rPr lang="en-US" sz="1500" dirty="0"/>
              <a:t> a </a:t>
            </a:r>
            <a:r>
              <a:rPr lang="en-US" sz="1500" dirty="0" err="1"/>
              <a:t>imaginii</a:t>
            </a:r>
            <a:r>
              <a:rPr lang="en-US" sz="1500" dirty="0"/>
              <a:t> </a:t>
            </a:r>
            <a:r>
              <a:rPr lang="en-US" sz="1500" dirty="0" err="1"/>
              <a:t>optice</a:t>
            </a:r>
            <a:r>
              <a:rPr lang="en-US" sz="1500" dirty="0"/>
              <a:t> </a:t>
            </a:r>
            <a:r>
              <a:rPr lang="en-US" sz="1500" dirty="0" err="1"/>
              <a:t>formate</a:t>
            </a:r>
            <a:r>
              <a:rPr lang="en-US" sz="1500" dirty="0"/>
              <a:t>. </a:t>
            </a:r>
            <a:r>
              <a:rPr lang="en-US" sz="1500" dirty="0" err="1"/>
              <a:t>Aceasta</a:t>
            </a:r>
            <a:r>
              <a:rPr lang="en-US" sz="1500" dirty="0"/>
              <a:t> </a:t>
            </a:r>
            <a:r>
              <a:rPr lang="en-US" sz="1500" dirty="0" err="1"/>
              <a:t>descriere</a:t>
            </a:r>
            <a:r>
              <a:rPr lang="en-US" sz="1500" dirty="0"/>
              <a:t> </a:t>
            </a:r>
            <a:r>
              <a:rPr lang="en-US" sz="1500" dirty="0" err="1"/>
              <a:t>este</a:t>
            </a:r>
            <a:r>
              <a:rPr lang="en-US" sz="1500" dirty="0"/>
              <a:t> </a:t>
            </a:r>
            <a:r>
              <a:rPr lang="en-US" sz="1500" dirty="0" err="1"/>
              <a:t>folosita</a:t>
            </a:r>
            <a:r>
              <a:rPr lang="en-US" sz="1500" dirty="0"/>
              <a:t> </a:t>
            </a:r>
            <a:r>
              <a:rPr lang="en-US" sz="1500" dirty="0" err="1"/>
              <a:t>apoi</a:t>
            </a:r>
            <a:r>
              <a:rPr lang="en-US" sz="1500" dirty="0"/>
              <a:t> </a:t>
            </a:r>
            <a:r>
              <a:rPr lang="en-US" sz="1500" dirty="0" err="1"/>
              <a:t>pentru</a:t>
            </a:r>
            <a:r>
              <a:rPr lang="en-US" sz="1500" dirty="0"/>
              <a:t> a </a:t>
            </a:r>
            <a:r>
              <a:rPr lang="en-US" sz="1500" dirty="0" err="1"/>
              <a:t>dirija</a:t>
            </a:r>
            <a:r>
              <a:rPr lang="en-US" sz="1500" dirty="0"/>
              <a:t> </a:t>
            </a:r>
            <a:r>
              <a:rPr lang="en-US" sz="1500" dirty="0" err="1"/>
              <a:t>interactiunea</a:t>
            </a:r>
            <a:r>
              <a:rPr lang="en-US" sz="1500" dirty="0"/>
              <a:t> </a:t>
            </a:r>
            <a:r>
              <a:rPr lang="en-US" sz="1500" dirty="0" err="1"/>
              <a:t>robotului</a:t>
            </a:r>
            <a:r>
              <a:rPr lang="en-US" sz="1500" dirty="0"/>
              <a:t> cu </a:t>
            </a:r>
            <a:r>
              <a:rPr lang="en-US" sz="1500" dirty="0" err="1"/>
              <a:t>mediul</a:t>
            </a:r>
            <a:r>
              <a:rPr lang="en-US" sz="1500" dirty="0"/>
              <a:t> </a:t>
            </a:r>
            <a:r>
              <a:rPr lang="en-US" sz="1500" dirty="0" err="1"/>
              <a:t>inconjurator</a:t>
            </a:r>
            <a:r>
              <a:rPr lang="en-US" sz="15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57394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1265</Words>
  <Application>Microsoft Office PowerPoint</Application>
  <PresentationFormat>Ecran lat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14</vt:i4>
      </vt:variant>
    </vt:vector>
  </HeadingPairs>
  <TitlesOfParts>
    <vt:vector size="19" baseType="lpstr">
      <vt:lpstr>Arial</vt:lpstr>
      <vt:lpstr>Calisto MT</vt:lpstr>
      <vt:lpstr>Times New Roman</vt:lpstr>
      <vt:lpstr>Univers Condensed</vt:lpstr>
      <vt:lpstr>ChronicleVTI</vt:lpstr>
      <vt:lpstr>Senzori de vedere pentru roboti industriali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Senzori de vedere pentru roboti industriali</dc:title>
  <dc:creator>Antonela-Evelina MARIN</dc:creator>
  <cp:lastModifiedBy>Antonela-Evelina MARIN (110978)</cp:lastModifiedBy>
  <cp:revision>2</cp:revision>
  <dcterms:created xsi:type="dcterms:W3CDTF">2021-05-13T17:17:29Z</dcterms:created>
  <dcterms:modified xsi:type="dcterms:W3CDTF">2022-05-29T19:52:19Z</dcterms:modified>
</cp:coreProperties>
</file>